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75" r:id="rId2"/>
    <p:sldId id="465" r:id="rId3"/>
    <p:sldId id="257" r:id="rId4"/>
    <p:sldId id="259" r:id="rId5"/>
    <p:sldId id="464" r:id="rId6"/>
    <p:sldId id="260" r:id="rId7"/>
    <p:sldId id="261" r:id="rId8"/>
    <p:sldId id="463" r:id="rId9"/>
    <p:sldId id="264" r:id="rId10"/>
    <p:sldId id="440" r:id="rId11"/>
    <p:sldId id="266" r:id="rId12"/>
    <p:sldId id="450" r:id="rId13"/>
    <p:sldId id="445" r:id="rId14"/>
    <p:sldId id="476" r:id="rId15"/>
    <p:sldId id="478" r:id="rId16"/>
    <p:sldId id="479" r:id="rId17"/>
    <p:sldId id="480" r:id="rId18"/>
    <p:sldId id="270" r:id="rId19"/>
    <p:sldId id="477" r:id="rId20"/>
    <p:sldId id="481" r:id="rId21"/>
    <p:sldId id="482" r:id="rId22"/>
    <p:sldId id="483" r:id="rId23"/>
    <p:sldId id="451" r:id="rId24"/>
    <p:sldId id="272" r:id="rId25"/>
    <p:sldId id="467" r:id="rId26"/>
    <p:sldId id="466" r:id="rId27"/>
    <p:sldId id="484" r:id="rId28"/>
    <p:sldId id="468" r:id="rId29"/>
    <p:sldId id="276" r:id="rId30"/>
    <p:sldId id="279" r:id="rId31"/>
    <p:sldId id="282" r:id="rId32"/>
    <p:sldId id="459" r:id="rId33"/>
    <p:sldId id="485" r:id="rId34"/>
    <p:sldId id="283" r:id="rId35"/>
    <p:sldId id="473" r:id="rId36"/>
  </p:sldIdLst>
  <p:sldSz cx="12192000" cy="6858000"/>
  <p:notesSz cx="6858000" cy="9144000"/>
  <p:embeddedFontLst>
    <p:embeddedFont>
      <p:font typeface="배달의민족 주아" panose="020B0600000101010101" charset="-127"/>
      <p:regular r:id="rId38"/>
    </p:embeddedFont>
    <p:embeddedFont>
      <p:font typeface="나눔스퀘어 ExtraBold" panose="020B0600000101010101" pitchFamily="50" charset="-127"/>
      <p:bold r:id="rId39"/>
    </p:embeddedFont>
    <p:embeddedFont>
      <p:font typeface="나눔스퀘어_ac" panose="020B0600000101010101" pitchFamily="50" charset="-127"/>
      <p:regular r:id="rId40"/>
    </p:embeddedFont>
    <p:embeddedFont>
      <p:font typeface="나눔스퀘어_ac 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jIuykYiV76P8ze80v50YZW6kqco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정호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51" autoAdjust="0"/>
  </p:normalViewPr>
  <p:slideViewPr>
    <p:cSldViewPr snapToGrid="0">
      <p:cViewPr varScale="1">
        <p:scale>
          <a:sx n="153" d="100"/>
          <a:sy n="153" d="100"/>
        </p:scale>
        <p:origin x="576" y="126"/>
      </p:cViewPr>
      <p:guideLst>
        <p:guide orient="horz" pos="21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244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5830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18" name="Google Shape;318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9194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146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192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017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580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7294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47" name="Google Shape;347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22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7969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411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1391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4096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1719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2688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0468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088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47" name="Google Shape;347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135" name="Google Shape;135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47" name="Google Shape;347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1996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47" name="Google Shape;347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  <p:extLst>
      <p:ext uri="{BB962C8B-B14F-4D97-AF65-F5344CB8AC3E}">
        <p14:creationId xmlns:p14="http://schemas.microsoft.com/office/powerpoint/2010/main" val="2838271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47" name="Google Shape;347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3261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154" name="Google Shape;15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 dirty="0"/>
          </a:p>
        </p:txBody>
      </p:sp>
      <p:sp>
        <p:nvSpPr>
          <p:cNvPr id="318" name="Google Shape;318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use.tistory.com/6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openstory.tistory.com/5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cHIoKyDPbas" TargetMode="External"/><Relationship Id="rId5" Type="http://schemas.openxmlformats.org/officeDocument/2006/relationships/image" Target="../media/image1.gif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A9EE94-842F-47AF-B1D6-E7582F5B360C}"/>
              </a:ext>
            </a:extLst>
          </p:cNvPr>
          <p:cNvSpPr/>
          <p:nvPr/>
        </p:nvSpPr>
        <p:spPr>
          <a:xfrm>
            <a:off x="0" y="4295775"/>
            <a:ext cx="12192000" cy="25622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F69EB-F704-40A0-80ED-3205668B175C}"/>
              </a:ext>
            </a:extLst>
          </p:cNvPr>
          <p:cNvSpPr txBox="1"/>
          <p:nvPr/>
        </p:nvSpPr>
        <p:spPr>
          <a:xfrm>
            <a:off x="657534" y="947551"/>
            <a:ext cx="11258363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5400" i="0" u="none" strike="noStrike" cap="none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주차 관리 시스템</a:t>
            </a:r>
            <a:endParaRPr lang="ko-KR" altLang="en-US" sz="5400" i="0" u="none" strike="noStrike" cap="none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A721AB-405B-4BB4-BA84-93EB34C29A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97" y="4792057"/>
            <a:ext cx="1898877" cy="1922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78F16-D1D3-49D3-8D93-D6ED26299678}"/>
              </a:ext>
            </a:extLst>
          </p:cNvPr>
          <p:cNvSpPr txBox="1"/>
          <p:nvPr/>
        </p:nvSpPr>
        <p:spPr>
          <a:xfrm>
            <a:off x="161926" y="4491974"/>
            <a:ext cx="938980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1700"/>
            </a:pPr>
            <a:r>
              <a:rPr lang="ko-KR" altLang="en-US" sz="2700" u="none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캡스톤</a:t>
            </a:r>
            <a:r>
              <a:rPr lang="ko-KR" altLang="en-US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디자인 </a:t>
            </a:r>
            <a:r>
              <a:rPr lang="en-US" altLang="ko-KR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3</a:t>
            </a:r>
            <a:r>
              <a:rPr lang="ko-KR" altLang="en-US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조</a:t>
            </a:r>
            <a:endParaRPr lang="en-US" altLang="ko-KR" sz="270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>
              <a:buSzPts val="1700"/>
            </a:pPr>
            <a:r>
              <a:rPr lang="en-US" altLang="ko-KR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60181867 </a:t>
            </a:r>
            <a:r>
              <a:rPr lang="ko-KR" altLang="en-US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김소명</a:t>
            </a:r>
            <a:endParaRPr lang="en-US" altLang="ko-KR" sz="27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>
              <a:buSzPts val="1700"/>
            </a:pPr>
            <a:r>
              <a:rPr lang="en-US" altLang="ko-KR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60161433 </a:t>
            </a:r>
            <a:r>
              <a:rPr lang="ko-KR" altLang="en-US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이동현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60161890 </a:t>
            </a:r>
            <a:r>
              <a:rPr lang="ko-KR" altLang="en-US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이정호</a:t>
            </a:r>
          </a:p>
          <a:p>
            <a:pPr>
              <a:buSzPts val="1700"/>
            </a:pPr>
            <a:r>
              <a:rPr lang="en-US" altLang="ko-KR" sz="27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60151904 </a:t>
            </a:r>
            <a:r>
              <a:rPr lang="ko-KR" altLang="en-US" sz="2700" u="none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배지수</a:t>
            </a:r>
            <a:endParaRPr lang="ko-KR" altLang="en-US" sz="270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823567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A472EE3-F308-49CF-B856-8DF35897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320" name="Google Shape;320;p13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부품 및 회로설계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부품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5766020" y="2447162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3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-33875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3"/>
          <p:cNvSpPr txBox="1"/>
          <p:nvPr/>
        </p:nvSpPr>
        <p:spPr>
          <a:xfrm>
            <a:off x="908473" y="4488817"/>
            <a:ext cx="2749925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IR </a:t>
            </a:r>
            <a:r>
              <a:rPr lang="ko-KR" sz="1800" b="1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receiver</a:t>
            </a: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(</a:t>
            </a:r>
            <a:r>
              <a:rPr lang="ko-KR" sz="1800" b="1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generic</a:t>
            </a: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)</a:t>
            </a:r>
            <a:endParaRPr sz="1800" b="1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IR </a:t>
            </a:r>
            <a:r>
              <a:rPr lang="ko-KR" sz="1800" b="1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transmitter</a:t>
            </a: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(</a:t>
            </a:r>
            <a:r>
              <a:rPr lang="ko-KR" sz="1800" b="1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generic</a:t>
            </a: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)</a:t>
            </a:r>
            <a:endParaRPr lang="en-US" altLang="ko-KR" sz="1800" b="1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r>
              <a:rPr lang="ko-KR" altLang="en-US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적외선센서</a:t>
            </a:r>
            <a:endParaRPr lang="en-US" altLang="ko-KR" sz="1800" b="1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r>
              <a:rPr lang="ko-KR" altLang="en-US" sz="1600" b="0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지하주차장 모형에서 사용할 센서</a:t>
            </a:r>
            <a:r>
              <a:rPr lang="en-US" altLang="ko-KR" sz="1600" b="0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직사광선이 닿지 않는 곳에서 사용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EF66E-F426-43EE-8701-7E91B9DE6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61" y="1412912"/>
            <a:ext cx="3037150" cy="2915933"/>
          </a:xfrm>
          <a:prstGeom prst="rect">
            <a:avLst/>
          </a:prstGeom>
        </p:spPr>
      </p:pic>
      <p:sp>
        <p:nvSpPr>
          <p:cNvPr id="33" name="Google Shape;326;p13">
            <a:extLst>
              <a:ext uri="{FF2B5EF4-FFF2-40B4-BE49-F238E27FC236}">
                <a16:creationId xmlns:a16="http://schemas.microsoft.com/office/drawing/2014/main" id="{7259CDB6-E2E2-41C7-9A7C-8586E539823B}"/>
              </a:ext>
            </a:extLst>
          </p:cNvPr>
          <p:cNvSpPr txBox="1"/>
          <p:nvPr/>
        </p:nvSpPr>
        <p:spPr>
          <a:xfrm>
            <a:off x="4812741" y="4488817"/>
            <a:ext cx="274992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Ultrasonic Sensor - HC-SR04 (Generic)</a:t>
            </a:r>
          </a:p>
          <a:p>
            <a:r>
              <a:rPr lang="ko-KR" altLang="en-US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초음파센서</a:t>
            </a:r>
            <a:endParaRPr lang="en-US" altLang="ko-KR" sz="1800" b="1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야외주차장 모형에서 사용할 센서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모든 장소에서 사용가능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차와의 거리를 측정하여 주차 유무 파악</a:t>
            </a:r>
            <a:endPara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Google Shape;326;p13">
            <a:extLst>
              <a:ext uri="{FF2B5EF4-FFF2-40B4-BE49-F238E27FC236}">
                <a16:creationId xmlns:a16="http://schemas.microsoft.com/office/drawing/2014/main" id="{4F39EE58-BA0D-4156-9554-E6FFD18759B7}"/>
              </a:ext>
            </a:extLst>
          </p:cNvPr>
          <p:cNvSpPr txBox="1"/>
          <p:nvPr/>
        </p:nvSpPr>
        <p:spPr>
          <a:xfrm>
            <a:off x="8717009" y="4488817"/>
            <a:ext cx="2749925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Arduino Servo Motor</a:t>
            </a: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</a:t>
            </a: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바를 끼어서 차단바를 제작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만석시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차단바를 열지 않게 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F09492-3EEA-4AC3-8640-5F96D6C4A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975" y="1681144"/>
            <a:ext cx="3582300" cy="2263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C6CA52-C78F-4005-88EE-7C82D4A5E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239" y="1681015"/>
            <a:ext cx="3582300" cy="22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44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A472EE3-F308-49CF-B856-8DF35897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320" name="Google Shape;320;p13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부품 및 회로설계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회로설계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-33875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93;p5">
            <a:extLst>
              <a:ext uri="{FF2B5EF4-FFF2-40B4-BE49-F238E27FC236}">
                <a16:creationId xmlns:a16="http://schemas.microsoft.com/office/drawing/2014/main" id="{713FF2C4-B0DA-BA16-77C8-972BC6E602F3}"/>
              </a:ext>
            </a:extLst>
          </p:cNvPr>
          <p:cNvSpPr txBox="1"/>
          <p:nvPr/>
        </p:nvSpPr>
        <p:spPr>
          <a:xfrm>
            <a:off x="1145262" y="1272744"/>
            <a:ext cx="709723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 회로도 설계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23E50-B23B-E07E-E27A-E7E43830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66" y="1777526"/>
            <a:ext cx="5885666" cy="50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A472EE3-F308-49CF-B856-8DF35897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320" name="Google Shape;320;p13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부품 및 회로설계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회로설계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-33875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93;p5">
            <a:extLst>
              <a:ext uri="{FF2B5EF4-FFF2-40B4-BE49-F238E27FC236}">
                <a16:creationId xmlns:a16="http://schemas.microsoft.com/office/drawing/2014/main" id="{6BC39A3B-C032-995F-DB3C-8386DC41B91A}"/>
              </a:ext>
            </a:extLst>
          </p:cNvPr>
          <p:cNvSpPr txBox="1"/>
          <p:nvPr/>
        </p:nvSpPr>
        <p:spPr>
          <a:xfrm>
            <a:off x="1145262" y="1272744"/>
            <a:ext cx="709723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 회로도 설계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EC57DC87-BB5D-07E3-FAE6-A1D336A050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280663"/>
              </p:ext>
            </p:extLst>
          </p:nvPr>
        </p:nvGraphicFramePr>
        <p:xfrm>
          <a:off x="1367154" y="1642034"/>
          <a:ext cx="8123421" cy="521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4" imgW="7536240" imgH="4838760" progId="Paint.Picture">
                  <p:embed/>
                </p:oleObj>
              </mc:Choice>
              <mc:Fallback>
                <p:oleObj name="비트맵 이미지" r:id="rId4" imgW="7536240" imgH="48387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7154" y="1642034"/>
                        <a:ext cx="8123421" cy="5215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2876923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193;p5">
            <a:extLst>
              <a:ext uri="{FF2B5EF4-FFF2-40B4-BE49-F238E27FC236}">
                <a16:creationId xmlns:a16="http://schemas.microsoft.com/office/drawing/2014/main" id="{FF9C7E00-1301-0CD0-EEFC-7AEE0301096D}"/>
              </a:ext>
            </a:extLst>
          </p:cNvPr>
          <p:cNvSpPr txBox="1"/>
          <p:nvPr/>
        </p:nvSpPr>
        <p:spPr>
          <a:xfrm>
            <a:off x="1058083" y="1179316"/>
            <a:ext cx="70972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 설계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5" name="Google Shape;166;p31">
            <a:extLst>
              <a:ext uri="{FF2B5EF4-FFF2-40B4-BE49-F238E27FC236}">
                <a16:creationId xmlns:a16="http://schemas.microsoft.com/office/drawing/2014/main" id="{7DA495B2-3F26-01CC-01AA-EFBA89452DFC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3">
            <a:extLst>
              <a:ext uri="{FF2B5EF4-FFF2-40B4-BE49-F238E27FC236}">
                <a16:creationId xmlns:a16="http://schemas.microsoft.com/office/drawing/2014/main" id="{008E2A08-0AD5-539C-BD85-F1299A1682CC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2" name="Google Shape;143;p3">
            <a:extLst>
              <a:ext uri="{FF2B5EF4-FFF2-40B4-BE49-F238E27FC236}">
                <a16:creationId xmlns:a16="http://schemas.microsoft.com/office/drawing/2014/main" id="{E943FD60-A404-F8D2-8381-52466119DBFB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0104182" y="4759492"/>
            <a:ext cx="2087818" cy="21091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44;p3">
            <a:extLst>
              <a:ext uri="{FF2B5EF4-FFF2-40B4-BE49-F238E27FC236}">
                <a16:creationId xmlns:a16="http://schemas.microsoft.com/office/drawing/2014/main" id="{1349F763-6F3E-50D4-3C0C-33D67C2B23CA}"/>
              </a:ext>
            </a:extLst>
          </p:cNvPr>
          <p:cNvSpPr/>
          <p:nvPr/>
        </p:nvSpPr>
        <p:spPr>
          <a:xfrm>
            <a:off x="11132649" y="5378588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4" name="Google Shape;145;p3">
            <a:extLst>
              <a:ext uri="{FF2B5EF4-FFF2-40B4-BE49-F238E27FC236}">
                <a16:creationId xmlns:a16="http://schemas.microsoft.com/office/drawing/2014/main" id="{0A0D2813-5EF2-1062-3451-847C3BF197AE}"/>
              </a:ext>
            </a:extLst>
          </p:cNvPr>
          <p:cNvSpPr txBox="1"/>
          <p:nvPr/>
        </p:nvSpPr>
        <p:spPr>
          <a:xfrm>
            <a:off x="10148720" y="6211669"/>
            <a:ext cx="199749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800" dirty="0">
                <a:solidFill>
                  <a:schemeClr val="lt1"/>
                </a:solidFill>
                <a:latin typeface="나눔스퀘어_ac Bold"/>
                <a:ea typeface="나눔스퀘어_ac Bold"/>
                <a:sym typeface="맑은 고딕"/>
              </a:rPr>
              <a:t>설계 및 코딩</a:t>
            </a:r>
            <a:endParaRPr sz="1400" b="0" i="0" u="none" strike="noStrike" cap="none" dirty="0">
              <a:solidFill>
                <a:srgbClr val="000000"/>
              </a:solidFill>
              <a:latin typeface="나눔스퀘어_ac Bold"/>
              <a:ea typeface="나눔스퀘어_ac Bold"/>
              <a:sym typeface="Arial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F856CFA-6BCA-E125-17C2-3AAEF43F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66" y="1758498"/>
            <a:ext cx="8935410" cy="48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52375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193;p5">
            <a:extLst>
              <a:ext uri="{FF2B5EF4-FFF2-40B4-BE49-F238E27FC236}">
                <a16:creationId xmlns:a16="http://schemas.microsoft.com/office/drawing/2014/main" id="{FF9C7E00-1301-0CD0-EEFC-7AEE0301096D}"/>
              </a:ext>
            </a:extLst>
          </p:cNvPr>
          <p:cNvSpPr txBox="1"/>
          <p:nvPr/>
        </p:nvSpPr>
        <p:spPr>
          <a:xfrm>
            <a:off x="797757" y="1177230"/>
            <a:ext cx="709723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코드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fontAlgn="base"/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  <a:p>
            <a:pPr fontAlgn="base"/>
            <a:endParaRPr lang="en-US" altLang="ko-KR" sz="2000" dirty="0"/>
          </a:p>
        </p:txBody>
      </p:sp>
      <p:sp>
        <p:nvSpPr>
          <p:cNvPr id="15" name="Google Shape;166;p31">
            <a:extLst>
              <a:ext uri="{FF2B5EF4-FFF2-40B4-BE49-F238E27FC236}">
                <a16:creationId xmlns:a16="http://schemas.microsoft.com/office/drawing/2014/main" id="{7DA495B2-3F26-01CC-01AA-EFBA89452DFC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3">
            <a:extLst>
              <a:ext uri="{FF2B5EF4-FFF2-40B4-BE49-F238E27FC236}">
                <a16:creationId xmlns:a16="http://schemas.microsoft.com/office/drawing/2014/main" id="{008E2A08-0AD5-539C-BD85-F1299A1682CC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3F33A-B0E7-CC44-B188-408DFD19E316}"/>
              </a:ext>
            </a:extLst>
          </p:cNvPr>
          <p:cNvSpPr txBox="1"/>
          <p:nvPr/>
        </p:nvSpPr>
        <p:spPr>
          <a:xfrm>
            <a:off x="823663" y="1714417"/>
            <a:ext cx="568994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//lcd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제어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#include &lt;LiquidCrystal_I2C.h&gt;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LiquidCrystal_I2C lcd(0x27, 20, 4);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통신 제어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#include &lt;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SoftwareSerial.h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RX=12;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TX=13;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SoftwareSerial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(RX,TX);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주차장 초음파 센서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echoPin1 4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trigPin1 5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echoPin2 8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trigPin2 9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echoPin3 6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trigPin3 7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long duration1, distance1;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long duration2, distance2;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long duration3, distance3;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3FDBD-E739-6C6B-ED1E-3278AD668034}"/>
              </a:ext>
            </a:extLst>
          </p:cNvPr>
          <p:cNvSpPr txBox="1"/>
          <p:nvPr/>
        </p:nvSpPr>
        <p:spPr>
          <a:xfrm>
            <a:off x="4245722" y="1660291"/>
            <a:ext cx="40854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all_count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disabled_count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general_count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=0;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잔여자리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잔여자리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장애인주차구역 잔여자리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 setup() {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Serial.begin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(9600);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bluetooth.begin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(9600);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주차장 센서 설정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(trigPin1, OUTPUT);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(echoPin1, INPUT);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(trigPin2, OUTPUT);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(echoPin2, INPUT);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(trigPin3, OUTPUT);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(echoPin3, INPUT);</a:t>
            </a: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0C880-7FA9-9855-90E7-B327E6BDBC08}"/>
              </a:ext>
            </a:extLst>
          </p:cNvPr>
          <p:cNvSpPr txBox="1"/>
          <p:nvPr/>
        </p:nvSpPr>
        <p:spPr>
          <a:xfrm>
            <a:off x="8331161" y="1714417"/>
            <a:ext cx="47397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//lcd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설정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lcd.init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lcd.backlight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 loop() {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통신 모듈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bluetooth.available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()){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Serial.available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()){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8816953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193;p5">
            <a:extLst>
              <a:ext uri="{FF2B5EF4-FFF2-40B4-BE49-F238E27FC236}">
                <a16:creationId xmlns:a16="http://schemas.microsoft.com/office/drawing/2014/main" id="{FF9C7E00-1301-0CD0-EEFC-7AEE0301096D}"/>
              </a:ext>
            </a:extLst>
          </p:cNvPr>
          <p:cNvSpPr txBox="1"/>
          <p:nvPr/>
        </p:nvSpPr>
        <p:spPr>
          <a:xfrm>
            <a:off x="1058083" y="1179316"/>
            <a:ext cx="709723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코드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fontAlgn="base"/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  <a:p>
            <a:pPr fontAlgn="base"/>
            <a:endParaRPr lang="en-US" altLang="ko-KR" sz="2000" dirty="0"/>
          </a:p>
        </p:txBody>
      </p:sp>
      <p:sp>
        <p:nvSpPr>
          <p:cNvPr id="15" name="Google Shape;166;p31">
            <a:extLst>
              <a:ext uri="{FF2B5EF4-FFF2-40B4-BE49-F238E27FC236}">
                <a16:creationId xmlns:a16="http://schemas.microsoft.com/office/drawing/2014/main" id="{7DA495B2-3F26-01CC-01AA-EFBA89452DFC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3">
            <a:extLst>
              <a:ext uri="{FF2B5EF4-FFF2-40B4-BE49-F238E27FC236}">
                <a16:creationId xmlns:a16="http://schemas.microsoft.com/office/drawing/2014/main" id="{008E2A08-0AD5-539C-BD85-F1299A1682CC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3F33A-B0E7-CC44-B188-408DFD19E316}"/>
              </a:ext>
            </a:extLst>
          </p:cNvPr>
          <p:cNvSpPr txBox="1"/>
          <p:nvPr/>
        </p:nvSpPr>
        <p:spPr>
          <a:xfrm>
            <a:off x="3833157" y="1699381"/>
            <a:ext cx="56899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 계산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distance1 = duration1 / 58.2;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if(distance1 &lt; 10)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distance1 = 1; 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 distance1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distance2 = duration2 / 58.2;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if(distance2 &lt; 10)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distance2 = 1;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 distance2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distance3 = duration3 / 58.2;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if(distance3 &lt; 10)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distance3 = 1;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 distance3 = 0;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all_count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distance1 + distance2 + distance3;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general_count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distance1 + distance2;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disabled_count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distance3;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3FDBD-E739-6C6B-ED1E-3278AD668034}"/>
              </a:ext>
            </a:extLst>
          </p:cNvPr>
          <p:cNvSpPr txBox="1"/>
          <p:nvPr/>
        </p:nvSpPr>
        <p:spPr>
          <a:xfrm>
            <a:off x="7854369" y="1632179"/>
            <a:ext cx="40854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잔여자리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= total slot - total car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3 -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all_count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장애인주차구역 잔여자리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1 -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disabled_count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잔여자리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2 -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general_count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시리얼 모니터에 잔여자리 표시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잔여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잔여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 잔여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EC230-1933-C793-77BE-5075C7564C50}"/>
              </a:ext>
            </a:extLst>
          </p:cNvPr>
          <p:cNvSpPr txBox="1"/>
          <p:nvPr/>
        </p:nvSpPr>
        <p:spPr>
          <a:xfrm>
            <a:off x="515189" y="1741444"/>
            <a:ext cx="408543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주차장 초음파 센서 제어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(trigPin1, LOW);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delayMicroseconds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(trigPin1, HIGH);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delayMicroseconds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(trigPin1, LOW);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duration1 =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pulseIn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(echoPin1, HIGH);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(trigPin2, LOW);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delayMicroseconds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(trigPin2, HIGH);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delayMicroseconds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(trigPin2, LOW);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duration2 =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pulseIn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(echoPin2, HIGH);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(trigPin3, LOW);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delayMicroseconds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(trigPin3, HIGH);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delayMicroseconds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(trigPin3, LOW);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duration3 =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pulseIn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(echoPin3, HIGH);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443600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193;p5">
            <a:extLst>
              <a:ext uri="{FF2B5EF4-FFF2-40B4-BE49-F238E27FC236}">
                <a16:creationId xmlns:a16="http://schemas.microsoft.com/office/drawing/2014/main" id="{FF9C7E00-1301-0CD0-EEFC-7AEE0301096D}"/>
              </a:ext>
            </a:extLst>
          </p:cNvPr>
          <p:cNvSpPr txBox="1"/>
          <p:nvPr/>
        </p:nvSpPr>
        <p:spPr>
          <a:xfrm>
            <a:off x="1058083" y="1179316"/>
            <a:ext cx="709723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코드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fontAlgn="base"/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  <a:p>
            <a:pPr fontAlgn="base"/>
            <a:endParaRPr lang="en-US" altLang="ko-KR" sz="2000" dirty="0"/>
          </a:p>
        </p:txBody>
      </p:sp>
      <p:sp>
        <p:nvSpPr>
          <p:cNvPr id="15" name="Google Shape;166;p31">
            <a:extLst>
              <a:ext uri="{FF2B5EF4-FFF2-40B4-BE49-F238E27FC236}">
                <a16:creationId xmlns:a16="http://schemas.microsoft.com/office/drawing/2014/main" id="{7DA495B2-3F26-01CC-01AA-EFBA89452DFC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3">
            <a:extLst>
              <a:ext uri="{FF2B5EF4-FFF2-40B4-BE49-F238E27FC236}">
                <a16:creationId xmlns:a16="http://schemas.microsoft.com/office/drawing/2014/main" id="{008E2A08-0AD5-539C-BD85-F1299A1682CC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3F33A-B0E7-CC44-B188-408DFD19E316}"/>
              </a:ext>
            </a:extLst>
          </p:cNvPr>
          <p:cNvSpPr txBox="1"/>
          <p:nvPr/>
        </p:nvSpPr>
        <p:spPr>
          <a:xfrm>
            <a:off x="1358538" y="1738143"/>
            <a:ext cx="568994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if(distance1==1){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if(distance2==1){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if(distance3==1){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//lcd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주차 자리 표시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lcd.begin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(20, 4);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lcd.setCursor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(0,0);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("Outdoor Parking Lot");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lcd.setCursor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(0,1);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   All Slot: ");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lcd.setCursor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(0,2);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   General Slot: ");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lcd.setCursor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(0,3);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   Disabled Slot: ");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  <a:endParaRPr lang="en-US" altLang="ko-KR" dirty="0"/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3FDBD-E739-6C6B-ED1E-3278AD668034}"/>
              </a:ext>
            </a:extLst>
          </p:cNvPr>
          <p:cNvSpPr txBox="1"/>
          <p:nvPr/>
        </p:nvSpPr>
        <p:spPr>
          <a:xfrm>
            <a:off x="7048478" y="1728226"/>
            <a:ext cx="408543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통신으로 앱에 주차 자리 표시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잔여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잔여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 잔여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7432546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193;p5">
            <a:extLst>
              <a:ext uri="{FF2B5EF4-FFF2-40B4-BE49-F238E27FC236}">
                <a16:creationId xmlns:a16="http://schemas.microsoft.com/office/drawing/2014/main" id="{FF9C7E00-1301-0CD0-EEFC-7AEE0301096D}"/>
              </a:ext>
            </a:extLst>
          </p:cNvPr>
          <p:cNvSpPr txBox="1"/>
          <p:nvPr/>
        </p:nvSpPr>
        <p:spPr>
          <a:xfrm>
            <a:off x="1058083" y="1179316"/>
            <a:ext cx="709723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실외주차장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코드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fontAlgn="base"/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  <a:p>
            <a:pPr fontAlgn="base"/>
            <a:endParaRPr lang="en-US" altLang="ko-KR" sz="2000" dirty="0"/>
          </a:p>
        </p:txBody>
      </p:sp>
      <p:sp>
        <p:nvSpPr>
          <p:cNvPr id="15" name="Google Shape;166;p31">
            <a:extLst>
              <a:ext uri="{FF2B5EF4-FFF2-40B4-BE49-F238E27FC236}">
                <a16:creationId xmlns:a16="http://schemas.microsoft.com/office/drawing/2014/main" id="{7DA495B2-3F26-01CC-01AA-EFBA89452DFC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3">
            <a:extLst>
              <a:ext uri="{FF2B5EF4-FFF2-40B4-BE49-F238E27FC236}">
                <a16:creationId xmlns:a16="http://schemas.microsoft.com/office/drawing/2014/main" id="{008E2A08-0AD5-539C-BD85-F1299A1682CC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3F33A-B0E7-CC44-B188-408DFD19E316}"/>
              </a:ext>
            </a:extLst>
          </p:cNvPr>
          <p:cNvSpPr txBox="1"/>
          <p:nvPr/>
        </p:nvSpPr>
        <p:spPr>
          <a:xfrm>
            <a:off x="1163866" y="1714417"/>
            <a:ext cx="568994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if(distance1==1){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if(distance2==1){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if(distance3==1){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지연 및 초기화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delay(5000);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disabledSlot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distance1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distance2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distance3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80204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193;p5">
            <a:extLst>
              <a:ext uri="{FF2B5EF4-FFF2-40B4-BE49-F238E27FC236}">
                <a16:creationId xmlns:a16="http://schemas.microsoft.com/office/drawing/2014/main" id="{FF9C7E00-1301-0CD0-EEFC-7AEE0301096D}"/>
              </a:ext>
            </a:extLst>
          </p:cNvPr>
          <p:cNvSpPr txBox="1"/>
          <p:nvPr/>
        </p:nvSpPr>
        <p:spPr>
          <a:xfrm>
            <a:off x="923487" y="1245217"/>
            <a:ext cx="70972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 설계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6" name="Google Shape;166;p31">
            <a:extLst>
              <a:ext uri="{FF2B5EF4-FFF2-40B4-BE49-F238E27FC236}">
                <a16:creationId xmlns:a16="http://schemas.microsoft.com/office/drawing/2014/main" id="{B02F795C-5E51-8AB4-2733-847E39A69182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40;p3">
            <a:extLst>
              <a:ext uri="{FF2B5EF4-FFF2-40B4-BE49-F238E27FC236}">
                <a16:creationId xmlns:a16="http://schemas.microsoft.com/office/drawing/2014/main" id="{2E47D59B-B5ED-79A4-D2CE-A6954A6A2833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" name="그림 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CE80AC25-C82D-1693-8155-245B0D8E3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82" y="1753250"/>
            <a:ext cx="7222318" cy="50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95769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5" name="Google Shape;166;p31">
            <a:extLst>
              <a:ext uri="{FF2B5EF4-FFF2-40B4-BE49-F238E27FC236}">
                <a16:creationId xmlns:a16="http://schemas.microsoft.com/office/drawing/2014/main" id="{7DA495B2-3F26-01CC-01AA-EFBA89452DFC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3">
            <a:extLst>
              <a:ext uri="{FF2B5EF4-FFF2-40B4-BE49-F238E27FC236}">
                <a16:creationId xmlns:a16="http://schemas.microsoft.com/office/drawing/2014/main" id="{008E2A08-0AD5-539C-BD85-F1299A1682CC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Google Shape;193;p5">
            <a:extLst>
              <a:ext uri="{FF2B5EF4-FFF2-40B4-BE49-F238E27FC236}">
                <a16:creationId xmlns:a16="http://schemas.microsoft.com/office/drawing/2014/main" id="{1C4B2AC9-0849-8E6C-1DE3-710F73E8D936}"/>
              </a:ext>
            </a:extLst>
          </p:cNvPr>
          <p:cNvSpPr txBox="1"/>
          <p:nvPr/>
        </p:nvSpPr>
        <p:spPr>
          <a:xfrm>
            <a:off x="1058083" y="1179316"/>
            <a:ext cx="709723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코드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fontAlgn="base"/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  <a:p>
            <a:pPr fontAlgn="base"/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7EDCA-6E0A-205D-A203-8A8510C91F52}"/>
              </a:ext>
            </a:extLst>
          </p:cNvPr>
          <p:cNvSpPr txBox="1"/>
          <p:nvPr/>
        </p:nvSpPr>
        <p:spPr>
          <a:xfrm>
            <a:off x="1092122" y="1590116"/>
            <a:ext cx="472690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lcd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제어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#include &lt;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Servo.h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Servo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myservo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#include &lt;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Wire.h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#include &lt;LiquidCrystal_I2C.h&gt;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LiquidCrystal_I2C lcd(0x27, 20, 4);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차단바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적외선 센서 설정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ir_enter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ir_back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4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주차장 적외선 센서 설정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ir_car1 5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ir_car2 6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ir_car3 7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ir_car4 8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ir_car5 9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#define ir_car6 10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통신 모듈 설정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#include &lt;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SoftwareSerial.h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RX=12;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TX=13;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SoftwareSerial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(TX,RX);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03C13-439E-FB47-E788-7A0CE1F9CB4D}"/>
              </a:ext>
            </a:extLst>
          </p:cNvPr>
          <p:cNvSpPr txBox="1"/>
          <p:nvPr/>
        </p:nvSpPr>
        <p:spPr>
          <a:xfrm>
            <a:off x="4606699" y="1595021"/>
            <a:ext cx="462425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초기화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S1=0, S2=0, S3=0, S4=0, S5=0, S6=0;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flag1=0, flag2=0;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slot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0;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 setup(){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Serial.begin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(9600);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bluetooth.begin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(9600);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(ir_car1, INPUT);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(ir_car2, INPUT);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(ir_car3, INPUT);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(ir_car4, INPUT);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(ir_car5, INPUT);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(ir_car6, INPUT);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ir_enter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INPUT);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pinMode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ir_back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INPUT);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AFC1C-2B6E-909E-8B37-3732D6826BA4}"/>
              </a:ext>
            </a:extLst>
          </p:cNvPr>
          <p:cNvSpPr txBox="1"/>
          <p:nvPr/>
        </p:nvSpPr>
        <p:spPr>
          <a:xfrm>
            <a:off x="8490661" y="1590115"/>
            <a:ext cx="261045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myservo.attach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myservo.write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(90);  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lcd.init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lcd.backlight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Read_Sensor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 loop(){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통신 설정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bluetooth.available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()){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Serial.available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()){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Serial.read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890732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48482" y="0"/>
            <a:ext cx="6038437" cy="6871919"/>
          </a:xfrm>
          <a:custGeom>
            <a:avLst/>
            <a:gdLst/>
            <a:ahLst/>
            <a:cxnLst/>
            <a:rect l="l" t="t" r="r" b="b"/>
            <a:pathLst>
              <a:path w="6038437" h="6871919" extrusionOk="0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2700" algn="l" rotWithShape="0">
              <a:srgbClr val="7F7F7F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756527" y="1943548"/>
            <a:ext cx="2759412" cy="2759413"/>
            <a:chOff x="104896" y="1487384"/>
            <a:chExt cx="4260605" cy="4260605"/>
          </a:xfrm>
        </p:grpSpPr>
        <p:sp>
          <p:nvSpPr>
            <p:cNvPr id="103" name="Google Shape;103;p2"/>
            <p:cNvSpPr/>
            <p:nvPr/>
          </p:nvSpPr>
          <p:spPr>
            <a:xfrm>
              <a:off x="642585" y="2025072"/>
              <a:ext cx="3185229" cy="318523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42583" y="2762555"/>
              <a:ext cx="3185229" cy="1476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lang="en-US" altLang="ko-KR" sz="20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04896" y="1487384"/>
              <a:ext cx="4260605" cy="4260605"/>
            </a:xfrm>
            <a:prstGeom prst="arc">
              <a:avLst>
                <a:gd name="adj1" fmla="val 14612488"/>
                <a:gd name="adj2" fmla="val 8273002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oval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5702169" y="4531936"/>
            <a:ext cx="540596" cy="540596"/>
            <a:chOff x="6518667" y="2662022"/>
            <a:chExt cx="693961" cy="693961"/>
          </a:xfrm>
        </p:grpSpPr>
        <p:sp>
          <p:nvSpPr>
            <p:cNvPr id="107" name="Google Shape;107;p2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37367" y="2896735"/>
              <a:ext cx="256556" cy="224536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5957143" y="3506045"/>
            <a:ext cx="540596" cy="540596"/>
            <a:chOff x="6518667" y="4399632"/>
            <a:chExt cx="693961" cy="693961"/>
          </a:xfrm>
        </p:grpSpPr>
        <p:sp>
          <p:nvSpPr>
            <p:cNvPr id="110" name="Google Shape;110;p2"/>
            <p:cNvSpPr/>
            <p:nvPr/>
          </p:nvSpPr>
          <p:spPr>
            <a:xfrm rot="10800000">
              <a:off x="6518667" y="4399632"/>
              <a:ext cx="693961" cy="69396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789927" y="4619259"/>
              <a:ext cx="151435" cy="254701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5373910" y="325269"/>
            <a:ext cx="540588" cy="540588"/>
            <a:chOff x="4726150" y="2662022"/>
            <a:chExt cx="693961" cy="693961"/>
          </a:xfrm>
        </p:grpSpPr>
        <p:sp>
          <p:nvSpPr>
            <p:cNvPr id="113" name="Google Shape;113;p2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958956" y="2868173"/>
              <a:ext cx="228350" cy="253098"/>
            </a:xfrm>
            <a:custGeom>
              <a:avLst/>
              <a:gdLst/>
              <a:ahLst/>
              <a:cxnLst/>
              <a:rect l="l" t="t" r="r" b="b"/>
              <a:pathLst>
                <a:path w="439877" h="487550" extrusionOk="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2" name="Google Shape;122;p2"/>
          <p:cNvSpPr/>
          <p:nvPr/>
        </p:nvSpPr>
        <p:spPr>
          <a:xfrm>
            <a:off x="6096000" y="345225"/>
            <a:ext cx="164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3F3F3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주제 및 배경</a:t>
            </a:r>
            <a:endParaRPr sz="2000" b="1" i="0" u="none" strike="noStrike" cap="none" dirty="0">
              <a:solidFill>
                <a:srgbClr val="3F3F3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6438312" y="1343161"/>
            <a:ext cx="3123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F3F3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부품 및 회로설계</a:t>
            </a:r>
            <a:endParaRPr sz="2000" b="1" i="0" u="none" strike="noStrike" cap="none" dirty="0">
              <a:solidFill>
                <a:srgbClr val="3F3F3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6535157" y="3487952"/>
            <a:ext cx="335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F3F3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어플리케이션 제작</a:t>
            </a:r>
            <a:endParaRPr sz="2000" b="1" i="0" u="none" strike="noStrike" cap="none" dirty="0">
              <a:solidFill>
                <a:srgbClr val="3F3F3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6353802" y="4525233"/>
            <a:ext cx="3630836" cy="49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F3F3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기대효과 및 개선사항</a:t>
            </a:r>
            <a:endParaRPr lang="ko-KR" altLang="en-US" sz="2000" b="1" i="0" u="none" strike="noStrike" cap="none" dirty="0">
              <a:solidFill>
                <a:srgbClr val="3F3F3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6130488" y="2785781"/>
            <a:ext cx="60284" cy="130736"/>
            <a:chOff x="2664" y="4250"/>
            <a:chExt cx="83" cy="180"/>
          </a:xfrm>
        </p:grpSpPr>
        <p:sp>
          <p:nvSpPr>
            <p:cNvPr id="127" name="Google Shape;127;p2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5994561" y="2404475"/>
            <a:ext cx="540596" cy="540596"/>
            <a:chOff x="4726150" y="2662022"/>
            <a:chExt cx="693961" cy="693961"/>
          </a:xfrm>
        </p:grpSpPr>
        <p:sp>
          <p:nvSpPr>
            <p:cNvPr id="130" name="Google Shape;130;p2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958956" y="2868173"/>
              <a:ext cx="228350" cy="253098"/>
            </a:xfrm>
            <a:custGeom>
              <a:avLst/>
              <a:gdLst/>
              <a:ahLst/>
              <a:cxnLst/>
              <a:rect l="l" t="t" r="r" b="b"/>
              <a:pathLst>
                <a:path w="439877" h="487550" extrusionOk="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2" name="Google Shape;132;p2"/>
          <p:cNvSpPr/>
          <p:nvPr/>
        </p:nvSpPr>
        <p:spPr>
          <a:xfrm>
            <a:off x="6628247" y="2422117"/>
            <a:ext cx="24159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rgbClr val="3F3F3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</a:t>
            </a:r>
            <a:r>
              <a:rPr lang="en-US" altLang="ko-KR" sz="2000" b="1" dirty="0">
                <a:solidFill>
                  <a:srgbClr val="3F3F3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2000" b="1" dirty="0">
                <a:solidFill>
                  <a:srgbClr val="3F3F3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및 코딩</a:t>
            </a:r>
            <a:endParaRPr sz="2000" b="1" i="0" u="none" strike="noStrike" cap="none" dirty="0">
              <a:solidFill>
                <a:srgbClr val="3F3F3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D64D5-909A-A9CC-2FF3-69B30D24AA8B}"/>
              </a:ext>
            </a:extLst>
          </p:cNvPr>
          <p:cNvSpPr txBox="1"/>
          <p:nvPr/>
        </p:nvSpPr>
        <p:spPr>
          <a:xfrm>
            <a:off x="1783070" y="3092421"/>
            <a:ext cx="102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목차</a:t>
            </a:r>
          </a:p>
        </p:txBody>
      </p:sp>
      <p:sp>
        <p:nvSpPr>
          <p:cNvPr id="36" name="Google Shape;110;p2">
            <a:extLst>
              <a:ext uri="{FF2B5EF4-FFF2-40B4-BE49-F238E27FC236}">
                <a16:creationId xmlns:a16="http://schemas.microsoft.com/office/drawing/2014/main" id="{979FD056-2541-57F0-958B-A8A0ED6CA2A2}"/>
              </a:ext>
            </a:extLst>
          </p:cNvPr>
          <p:cNvSpPr/>
          <p:nvPr/>
        </p:nvSpPr>
        <p:spPr>
          <a:xfrm rot="10800000">
            <a:off x="5372889" y="5552181"/>
            <a:ext cx="540596" cy="540596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24;p2">
            <a:extLst>
              <a:ext uri="{FF2B5EF4-FFF2-40B4-BE49-F238E27FC236}">
                <a16:creationId xmlns:a16="http://schemas.microsoft.com/office/drawing/2014/main" id="{2C7CEED6-638A-4073-1BE7-AD89093FD941}"/>
              </a:ext>
            </a:extLst>
          </p:cNvPr>
          <p:cNvSpPr/>
          <p:nvPr/>
        </p:nvSpPr>
        <p:spPr>
          <a:xfrm>
            <a:off x="5917062" y="5550416"/>
            <a:ext cx="335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CB0D10-6EB1-3DCC-646F-619B6FEB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903" y="5698947"/>
            <a:ext cx="247064" cy="247064"/>
          </a:xfrm>
          <a:prstGeom prst="rect">
            <a:avLst/>
          </a:prstGeom>
        </p:spPr>
      </p:pic>
      <p:sp>
        <p:nvSpPr>
          <p:cNvPr id="41" name="Google Shape;125;p2">
            <a:extLst>
              <a:ext uri="{FF2B5EF4-FFF2-40B4-BE49-F238E27FC236}">
                <a16:creationId xmlns:a16="http://schemas.microsoft.com/office/drawing/2014/main" id="{E7A6B1BA-ADFF-AB84-1AD8-CB23C182DB79}"/>
              </a:ext>
            </a:extLst>
          </p:cNvPr>
          <p:cNvSpPr/>
          <p:nvPr/>
        </p:nvSpPr>
        <p:spPr>
          <a:xfrm>
            <a:off x="5927282" y="5550416"/>
            <a:ext cx="3630836" cy="49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ko-KR" altLang="en-US" sz="20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125;p2">
            <a:extLst>
              <a:ext uri="{FF2B5EF4-FFF2-40B4-BE49-F238E27FC236}">
                <a16:creationId xmlns:a16="http://schemas.microsoft.com/office/drawing/2014/main" id="{5B4486D3-5174-099C-BE81-D6DA1105D571}"/>
              </a:ext>
            </a:extLst>
          </p:cNvPr>
          <p:cNvSpPr/>
          <p:nvPr/>
        </p:nvSpPr>
        <p:spPr>
          <a:xfrm>
            <a:off x="6015164" y="5557827"/>
            <a:ext cx="3630836" cy="49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F3F3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시연 영상 및 실시간 데모</a:t>
            </a:r>
            <a:endParaRPr lang="ko-KR" altLang="en-US" sz="2000" b="1" i="0" u="none" strike="noStrike" cap="none" dirty="0">
              <a:solidFill>
                <a:srgbClr val="3F3F3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43" name="Google Shape;109;p2">
            <a:extLst>
              <a:ext uri="{FF2B5EF4-FFF2-40B4-BE49-F238E27FC236}">
                <a16:creationId xmlns:a16="http://schemas.microsoft.com/office/drawing/2014/main" id="{B98C862A-C892-51D3-4D31-3879A69EDD0B}"/>
              </a:ext>
            </a:extLst>
          </p:cNvPr>
          <p:cNvGrpSpPr/>
          <p:nvPr/>
        </p:nvGrpSpPr>
        <p:grpSpPr>
          <a:xfrm>
            <a:off x="5764108" y="1372960"/>
            <a:ext cx="540596" cy="540596"/>
            <a:chOff x="6518667" y="4399632"/>
            <a:chExt cx="693961" cy="693961"/>
          </a:xfrm>
        </p:grpSpPr>
        <p:sp>
          <p:nvSpPr>
            <p:cNvPr id="44" name="Google Shape;110;p2">
              <a:extLst>
                <a:ext uri="{FF2B5EF4-FFF2-40B4-BE49-F238E27FC236}">
                  <a16:creationId xmlns:a16="http://schemas.microsoft.com/office/drawing/2014/main" id="{695A3AB5-1D20-DA70-14B0-8272E53DA2B3}"/>
                </a:ext>
              </a:extLst>
            </p:cNvPr>
            <p:cNvSpPr/>
            <p:nvPr/>
          </p:nvSpPr>
          <p:spPr>
            <a:xfrm rot="10800000">
              <a:off x="6518667" y="4399632"/>
              <a:ext cx="693961" cy="69396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" name="Google Shape;111;p2">
              <a:extLst>
                <a:ext uri="{FF2B5EF4-FFF2-40B4-BE49-F238E27FC236}">
                  <a16:creationId xmlns:a16="http://schemas.microsoft.com/office/drawing/2014/main" id="{6AA0A3BE-E331-1A37-F008-07E5F1AE968E}"/>
                </a:ext>
              </a:extLst>
            </p:cNvPr>
            <p:cNvSpPr/>
            <p:nvPr/>
          </p:nvSpPr>
          <p:spPr>
            <a:xfrm>
              <a:off x="6789927" y="4619259"/>
              <a:ext cx="151435" cy="254701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5" name="Google Shape;166;p31">
            <a:extLst>
              <a:ext uri="{FF2B5EF4-FFF2-40B4-BE49-F238E27FC236}">
                <a16:creationId xmlns:a16="http://schemas.microsoft.com/office/drawing/2014/main" id="{7DA495B2-3F26-01CC-01AA-EFBA89452DFC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3">
            <a:extLst>
              <a:ext uri="{FF2B5EF4-FFF2-40B4-BE49-F238E27FC236}">
                <a16:creationId xmlns:a16="http://schemas.microsoft.com/office/drawing/2014/main" id="{008E2A08-0AD5-539C-BD85-F1299A1682CC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Google Shape;193;p5">
            <a:extLst>
              <a:ext uri="{FF2B5EF4-FFF2-40B4-BE49-F238E27FC236}">
                <a16:creationId xmlns:a16="http://schemas.microsoft.com/office/drawing/2014/main" id="{1C4B2AC9-0849-8E6C-1DE3-710F73E8D936}"/>
              </a:ext>
            </a:extLst>
          </p:cNvPr>
          <p:cNvSpPr txBox="1"/>
          <p:nvPr/>
        </p:nvSpPr>
        <p:spPr>
          <a:xfrm>
            <a:off x="1058083" y="1179316"/>
            <a:ext cx="709723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코드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fontAlgn="base"/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  <a:p>
            <a:pPr fontAlgn="base"/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7EDCA-6E0A-205D-A203-8A8510C91F52}"/>
              </a:ext>
            </a:extLst>
          </p:cNvPr>
          <p:cNvSpPr txBox="1"/>
          <p:nvPr/>
        </p:nvSpPr>
        <p:spPr>
          <a:xfrm>
            <a:off x="1092122" y="1714351"/>
            <a:ext cx="472690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잔여자리 설정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(slot: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잔여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잔여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 잔여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전기자 주차 구역 잔여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 total = S1+S2+S3+S4+S5+S6;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slot = 6 - total;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4 -(S3+S4+S5+S6);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1 - S2;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1 - S1;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Read_Sensor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제어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ir_enter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== 0 &amp;&amp; flag1==0){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if(slot&gt;0){flag1=1;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if(flag2==0){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myservo.write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(180); slot = slot-1;}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}else{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lcd.setCursor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(0,0);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("No parking"); 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delay(1500);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  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E9CA1-CBD2-B53F-088B-78BF6F0347E5}"/>
              </a:ext>
            </a:extLst>
          </p:cNvPr>
          <p:cNvSpPr txBox="1"/>
          <p:nvPr/>
        </p:nvSpPr>
        <p:spPr>
          <a:xfrm>
            <a:off x="6747753" y="225360"/>
            <a:ext cx="340814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ir_back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== 0 &amp;&amp; flag2==0){flag2=1;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if(flag1==0){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myservo.write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(180); slot = slot+1;}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if(flag1==1 &amp;&amp; flag2==1){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 (1500);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myservo.write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(90);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flag1=0, flag2=0;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//lcd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잔여 좌석 표시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lcd.setCursor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(0,0);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("All Slot: "); 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(slot);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  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lcd.setCursor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(0,1);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("General Slot: 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lcd.setCursor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(0,2);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("Disabled Slot: 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lcd.setCursor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(0,3);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("Electric Slot");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lcd.clear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9247820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5" name="Google Shape;166;p31">
            <a:extLst>
              <a:ext uri="{FF2B5EF4-FFF2-40B4-BE49-F238E27FC236}">
                <a16:creationId xmlns:a16="http://schemas.microsoft.com/office/drawing/2014/main" id="{7DA495B2-3F26-01CC-01AA-EFBA89452DFC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3">
            <a:extLst>
              <a:ext uri="{FF2B5EF4-FFF2-40B4-BE49-F238E27FC236}">
                <a16:creationId xmlns:a16="http://schemas.microsoft.com/office/drawing/2014/main" id="{008E2A08-0AD5-539C-BD85-F1299A1682CC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Google Shape;193;p5">
            <a:extLst>
              <a:ext uri="{FF2B5EF4-FFF2-40B4-BE49-F238E27FC236}">
                <a16:creationId xmlns:a16="http://schemas.microsoft.com/office/drawing/2014/main" id="{1C4B2AC9-0849-8E6C-1DE3-710F73E8D936}"/>
              </a:ext>
            </a:extLst>
          </p:cNvPr>
          <p:cNvSpPr txBox="1"/>
          <p:nvPr/>
        </p:nvSpPr>
        <p:spPr>
          <a:xfrm>
            <a:off x="1058083" y="1179316"/>
            <a:ext cx="709723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코드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fontAlgn="base"/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  <a:p>
            <a:pPr fontAlgn="base"/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7EDCA-6E0A-205D-A203-8A8510C91F52}"/>
              </a:ext>
            </a:extLst>
          </p:cNvPr>
          <p:cNvSpPr txBox="1"/>
          <p:nvPr/>
        </p:nvSpPr>
        <p:spPr>
          <a:xfrm>
            <a:off x="1058083" y="1737639"/>
            <a:ext cx="472690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잔여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(slot);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잔여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잔여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잔여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eslot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if(S1==1){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주차 구역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주차 구역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E9CA1-CBD2-B53F-088B-78BF6F0347E5}"/>
              </a:ext>
            </a:extLst>
          </p:cNvPr>
          <p:cNvSpPr txBox="1"/>
          <p:nvPr/>
        </p:nvSpPr>
        <p:spPr>
          <a:xfrm>
            <a:off x="6875312" y="96047"/>
            <a:ext cx="340814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if(S2==1){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if(S3==1){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if(S4==1){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if(S5==1){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if(S6==1){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else{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자리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비어있음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");}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bluetooth.println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</a:p>
        </p:txBody>
      </p:sp>
    </p:spTree>
    <p:extLst>
      <p:ext uri="{BB962C8B-B14F-4D97-AF65-F5344CB8AC3E}">
        <p14:creationId xmlns:p14="http://schemas.microsoft.com/office/powerpoint/2010/main" val="3444237640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설계 및 코딩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5" name="Google Shape;166;p31">
            <a:extLst>
              <a:ext uri="{FF2B5EF4-FFF2-40B4-BE49-F238E27FC236}">
                <a16:creationId xmlns:a16="http://schemas.microsoft.com/office/drawing/2014/main" id="{7DA495B2-3F26-01CC-01AA-EFBA89452DFC}"/>
              </a:ext>
            </a:extLst>
          </p:cNvPr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3">
            <a:extLst>
              <a:ext uri="{FF2B5EF4-FFF2-40B4-BE49-F238E27FC236}">
                <a16:creationId xmlns:a16="http://schemas.microsoft.com/office/drawing/2014/main" id="{008E2A08-0AD5-539C-BD85-F1299A1682CC}"/>
              </a:ext>
            </a:extLst>
          </p:cNvPr>
          <p:cNvSpPr/>
          <p:nvPr/>
        </p:nvSpPr>
        <p:spPr>
          <a:xfrm>
            <a:off x="484434" y="336394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Google Shape;193;p5">
            <a:extLst>
              <a:ext uri="{FF2B5EF4-FFF2-40B4-BE49-F238E27FC236}">
                <a16:creationId xmlns:a16="http://schemas.microsoft.com/office/drawing/2014/main" id="{1C4B2AC9-0849-8E6C-1DE3-710F73E8D936}"/>
              </a:ext>
            </a:extLst>
          </p:cNvPr>
          <p:cNvSpPr txBox="1"/>
          <p:nvPr/>
        </p:nvSpPr>
        <p:spPr>
          <a:xfrm>
            <a:off x="1058083" y="1179316"/>
            <a:ext cx="709723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실내주차장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코드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fontAlgn="base"/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  <a:p>
            <a:pPr fontAlgn="base"/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7EDCA-6E0A-205D-A203-8A8510C91F52}"/>
              </a:ext>
            </a:extLst>
          </p:cNvPr>
          <p:cNvSpPr txBox="1"/>
          <p:nvPr/>
        </p:nvSpPr>
        <p:spPr>
          <a:xfrm>
            <a:off x="1058083" y="2142761"/>
            <a:ext cx="472690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delay(3000);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Read_Sensor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(){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S1=0, S2=0, S3=0, S4=0, S5=0, S6=0;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(ir_car1) == 0){S1=1;}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(ir_car2) == 0){S2=1;}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(ir_car3) == 0){S3=1;}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(ir_car4) == 0){S4=1;}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(ir_car5) == 0){S5=1;}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digitalRead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(ir_car6) == 0){S6=1;} 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65885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어플리케이션 제작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앱인벤터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pic>
        <p:nvPicPr>
          <p:cNvPr id="13" name="Google Shape;160;p4">
            <a:extLst>
              <a:ext uri="{FF2B5EF4-FFF2-40B4-BE49-F238E27FC236}">
                <a16:creationId xmlns:a16="http://schemas.microsoft.com/office/drawing/2014/main" id="{6037FD51-8C5A-63F6-83BF-8F5FC030ADE6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0104182" y="4748878"/>
            <a:ext cx="2087818" cy="21091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1;p4">
            <a:extLst>
              <a:ext uri="{FF2B5EF4-FFF2-40B4-BE49-F238E27FC236}">
                <a16:creationId xmlns:a16="http://schemas.microsoft.com/office/drawing/2014/main" id="{766DBDE6-2EA3-EC30-6E07-F508D8880769}"/>
              </a:ext>
            </a:extLst>
          </p:cNvPr>
          <p:cNvSpPr txBox="1"/>
          <p:nvPr/>
        </p:nvSpPr>
        <p:spPr>
          <a:xfrm>
            <a:off x="10058400" y="6201055"/>
            <a:ext cx="208781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어플리케이션 제작</a:t>
            </a:r>
            <a:endParaRPr sz="1400" b="0" i="0" u="none" strike="noStrike" cap="none" dirty="0">
              <a:solidFill>
                <a:srgbClr val="000000"/>
              </a:solidFill>
              <a:latin typeface="나눔스퀘어_ac Bold"/>
              <a:ea typeface="나눔스퀘어_ac Bold"/>
              <a:sym typeface="Arial"/>
            </a:endParaRPr>
          </a:p>
        </p:txBody>
      </p:sp>
      <p:sp>
        <p:nvSpPr>
          <p:cNvPr id="15" name="Google Shape;165;p4">
            <a:extLst>
              <a:ext uri="{FF2B5EF4-FFF2-40B4-BE49-F238E27FC236}">
                <a16:creationId xmlns:a16="http://schemas.microsoft.com/office/drawing/2014/main" id="{097C08D5-0D00-C47B-1F6F-6253CB9B07B0}"/>
              </a:ext>
            </a:extLst>
          </p:cNvPr>
          <p:cNvSpPr/>
          <p:nvPr/>
        </p:nvSpPr>
        <p:spPr>
          <a:xfrm>
            <a:off x="11062125" y="5279843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085917FA-FBDB-5D5E-D434-07E741DB3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25113"/>
              </p:ext>
            </p:extLst>
          </p:nvPr>
        </p:nvGraphicFramePr>
        <p:xfrm>
          <a:off x="1472102" y="1329035"/>
          <a:ext cx="8289925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5" imgW="8290440" imgH="5067360" progId="Paint.Picture">
                  <p:embed/>
                </p:oleObj>
              </mc:Choice>
              <mc:Fallback>
                <p:oleObj name="비트맵 이미지" r:id="rId5" imgW="8290440" imgH="5067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2102" y="1329035"/>
                        <a:ext cx="8289925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5167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어플리케이션 제작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알고리즘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39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39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9971" y="0"/>
            <a:ext cx="1612029" cy="163217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/>
        </p:nvSpPr>
        <p:spPr>
          <a:xfrm>
            <a:off x="550338" y="1632179"/>
            <a:ext cx="867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393" y="942837"/>
            <a:ext cx="3825481" cy="575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어플리케이션 제작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사용자 인터페이스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(UI)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355;p14">
            <a:extLst>
              <a:ext uri="{FF2B5EF4-FFF2-40B4-BE49-F238E27FC236}">
                <a16:creationId xmlns:a16="http://schemas.microsoft.com/office/drawing/2014/main" id="{B53437E5-1135-92D7-4F2E-C65B2188919E}"/>
              </a:ext>
            </a:extLst>
          </p:cNvPr>
          <p:cNvSpPr txBox="1"/>
          <p:nvPr/>
        </p:nvSpPr>
        <p:spPr>
          <a:xfrm>
            <a:off x="823663" y="1166616"/>
            <a:ext cx="867617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인터페이스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(UI)</a:t>
            </a:r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761D9A1-4934-69BD-B86D-09370DA23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18" y="1769439"/>
            <a:ext cx="2382533" cy="489421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15BEB2-71F6-8F1C-6BE4-4E6A07E1F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306" y="1769439"/>
            <a:ext cx="2382533" cy="4894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7CB764-198C-12C2-2C5B-5F9F21B7376C}"/>
              </a:ext>
            </a:extLst>
          </p:cNvPr>
          <p:cNvSpPr txBox="1"/>
          <p:nvPr/>
        </p:nvSpPr>
        <p:spPr>
          <a:xfrm>
            <a:off x="6307838" y="1846669"/>
            <a:ext cx="500269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버튼을 누르면 회원가입 화면으로 넘어가고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아이디를 생성하고 로그인 해야 명지대학교 주차 관리 서비스를 이용할 수 있음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/>
          </a:p>
          <a:p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 지도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주차장의 위치를 구글 지도를 통해 띄우며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길 찾기 기능도 제공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/>
          </a:p>
          <a:p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되돌아가기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로그인 페이지로 다시 돌아가게 됨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/>
          </a:p>
          <a:p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위치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</a:t>
            </a:r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gps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사용자의 위치가 구글지도에 표시됨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위치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명지대 주차장 길 찾기 기능 사용시 활용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68728C-0F90-A45E-09A7-165FFC93A7FA}"/>
              </a:ext>
            </a:extLst>
          </p:cNvPr>
          <p:cNvSpPr/>
          <p:nvPr/>
        </p:nvSpPr>
        <p:spPr>
          <a:xfrm>
            <a:off x="1543574" y="3363984"/>
            <a:ext cx="1216404" cy="118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2C49B4-EEE5-3719-F24F-41F16822C3C3}"/>
              </a:ext>
            </a:extLst>
          </p:cNvPr>
          <p:cNvSpPr/>
          <p:nvPr/>
        </p:nvSpPr>
        <p:spPr>
          <a:xfrm>
            <a:off x="3482167" y="2484538"/>
            <a:ext cx="2382532" cy="118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460C79-2884-500D-87DE-7B6415050AA2}"/>
              </a:ext>
            </a:extLst>
          </p:cNvPr>
          <p:cNvSpPr/>
          <p:nvPr/>
        </p:nvSpPr>
        <p:spPr>
          <a:xfrm>
            <a:off x="4328524" y="5804910"/>
            <a:ext cx="746815" cy="671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735726"/>
      </p:ext>
    </p:extLst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어플리케이션 제작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회원가입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로그인 서비스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355;p14">
            <a:extLst>
              <a:ext uri="{FF2B5EF4-FFF2-40B4-BE49-F238E27FC236}">
                <a16:creationId xmlns:a16="http://schemas.microsoft.com/office/drawing/2014/main" id="{B53437E5-1135-92D7-4F2E-C65B2188919E}"/>
              </a:ext>
            </a:extLst>
          </p:cNvPr>
          <p:cNvSpPr txBox="1"/>
          <p:nvPr/>
        </p:nvSpPr>
        <p:spPr>
          <a:xfrm>
            <a:off x="1058083" y="1233300"/>
            <a:ext cx="867617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서비스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16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9C86868-ECC9-5F79-C583-20D004B7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66" y="1750913"/>
            <a:ext cx="2402294" cy="49348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A9A9116-0BF1-8744-883D-3E8A0739E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980" y="1750913"/>
            <a:ext cx="2402294" cy="4934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763DB-66FE-5A87-32E6-1F50A09D702C}"/>
              </a:ext>
            </a:extLst>
          </p:cNvPr>
          <p:cNvSpPr txBox="1"/>
          <p:nvPr/>
        </p:nvSpPr>
        <p:spPr>
          <a:xfrm>
            <a:off x="6618094" y="1941146"/>
            <a:ext cx="50921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초기화면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아이디와 패스워드를 입력할 수 있는 페이지 제공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아이디를 생성하고 로그인 해야 명지대학교 주차 관리 서비스를 이용할 수 있음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버튼을 누르면 회원가입 페이지로 넘어 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아이디와 비밀번호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확인 입력란에 사용하고자 하는 아이디와 비밀번호를 입력한 후 가입완료를 누르면 명지대학교 주차 관리 서비스에 해당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생성됨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가입한 아이디와 비밀번호를 입력하면 로그인 할 수 있음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3030784"/>
      </p:ext>
    </p:extLst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어플리케이션 제작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회원가입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로그인 서비스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355;p14">
            <a:extLst>
              <a:ext uri="{FF2B5EF4-FFF2-40B4-BE49-F238E27FC236}">
                <a16:creationId xmlns:a16="http://schemas.microsoft.com/office/drawing/2014/main" id="{B53437E5-1135-92D7-4F2E-C65B2188919E}"/>
              </a:ext>
            </a:extLst>
          </p:cNvPr>
          <p:cNvSpPr txBox="1"/>
          <p:nvPr/>
        </p:nvSpPr>
        <p:spPr>
          <a:xfrm>
            <a:off x="1058083" y="1233300"/>
            <a:ext cx="867617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서비스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16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46FB815-AB72-02C2-5DDD-C07EB6CB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66" y="1827141"/>
            <a:ext cx="2402294" cy="4934812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B8BE44E-DF85-E548-407D-493FDE30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774" y="1827141"/>
            <a:ext cx="2402294" cy="49348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E8D75B-39B5-AB4A-B0BF-DC2F3DDF1C4C}"/>
              </a:ext>
            </a:extLst>
          </p:cNvPr>
          <p:cNvSpPr txBox="1"/>
          <p:nvPr/>
        </p:nvSpPr>
        <p:spPr>
          <a:xfrm>
            <a:off x="6618094" y="1941146"/>
            <a:ext cx="50921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창에서 가입한 아이디와 비밀번호를 입력하면 명지대학교 주차 관리 서비스를 사용할 수 있음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 시 보안을 위해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표시하도록 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관리 서비스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주차장 서비스 페이지로 넘어가면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주차장 위치가 찍힌 구글지도와 현재 명지대학교 주차장의 잔여 자리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상황이 표시됨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0415650"/>
      </p:ext>
    </p:extLst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어플리케이션 제작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길 찾기 서비스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355;p14">
            <a:extLst>
              <a:ext uri="{FF2B5EF4-FFF2-40B4-BE49-F238E27FC236}">
                <a16:creationId xmlns:a16="http://schemas.microsoft.com/office/drawing/2014/main" id="{B53437E5-1135-92D7-4F2E-C65B2188919E}"/>
              </a:ext>
            </a:extLst>
          </p:cNvPr>
          <p:cNvSpPr txBox="1"/>
          <p:nvPr/>
        </p:nvSpPr>
        <p:spPr>
          <a:xfrm>
            <a:off x="1058083" y="1170555"/>
            <a:ext cx="86761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길 찾기 서비스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4A6966-0A62-6ACF-0FD9-DF7ACD89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66" y="1679772"/>
            <a:ext cx="2269908" cy="4662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B64920-FDCF-6CD1-D390-039790411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774" y="1665480"/>
            <a:ext cx="2269908" cy="46628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91EFC5-F4FB-7580-C4E8-86E0C024EF68}"/>
              </a:ext>
            </a:extLst>
          </p:cNvPr>
          <p:cNvSpPr txBox="1"/>
          <p:nvPr/>
        </p:nvSpPr>
        <p:spPr>
          <a:xfrm>
            <a:off x="6403992" y="2345534"/>
            <a:ext cx="50921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 지도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 지도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가져와서 구글지도 서비스를 사용할 수 있게 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사용자는 출발지를 원하는 장소로 다양하게 설정할 수 있으며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위치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누르면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출발지를 내 위치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도착지를 명지대학교 주차장으로 설정하여 길 찾기 서비스를 제공함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최단 경로가 상단에 뜨며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경로를 선택하면 상세 길 찾기 서비스가 제공됨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8673263"/>
      </p:ext>
    </p:extLst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어플리케이션 제작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실외 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7A578-6116-9EC8-2459-825E6A70A534}"/>
              </a:ext>
            </a:extLst>
          </p:cNvPr>
          <p:cNvSpPr txBox="1"/>
          <p:nvPr/>
        </p:nvSpPr>
        <p:spPr>
          <a:xfrm>
            <a:off x="4202847" y="2225963"/>
            <a:ext cx="6220327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실외 주차장</a:t>
            </a:r>
            <a:endParaRPr lang="en-US" altLang="ko-KR" sz="2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로그인을 하고 주차장 관리 서비스에 접속하면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왼쪽과 같이 화면이 나타난다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명지대학교 실외 주차장을 누르면</a:t>
            </a:r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실외 주차장의 전체 잔여 자리 수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 잔여 자리 수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잔여 자리 수가 나타난다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주차장에 설치된 센서를 통해 실시간으로 잔여 자리를 확인 후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 있으면 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 있음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주차를 하면 그 자리가 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변경된다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Google Shape;355;p14">
            <a:extLst>
              <a:ext uri="{FF2B5EF4-FFF2-40B4-BE49-F238E27FC236}">
                <a16:creationId xmlns:a16="http://schemas.microsoft.com/office/drawing/2014/main" id="{B6A321A5-030D-7C1F-2625-F13B19801B6F}"/>
              </a:ext>
            </a:extLst>
          </p:cNvPr>
          <p:cNvSpPr txBox="1"/>
          <p:nvPr/>
        </p:nvSpPr>
        <p:spPr>
          <a:xfrm>
            <a:off x="1058083" y="1170555"/>
            <a:ext cx="86761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실외 주차장 서비스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7CE94A-0CF8-CA02-29FC-C80B72EF1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66" y="1747476"/>
            <a:ext cx="2400030" cy="49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8074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1163866" y="95879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/>
                <a:ea typeface="나눔스퀘어 ExtraBold"/>
                <a:cs typeface="맑은 고딕"/>
                <a:sym typeface="맑은 고딕"/>
              </a:rPr>
              <a:t>스마트 </a:t>
            </a:r>
            <a:r>
              <a:rPr lang="ko-KR" sz="2500" b="1" i="0" u="none" strike="noStrike" cap="none" dirty="0">
                <a:solidFill>
                  <a:srgbClr val="595959"/>
                </a:solidFill>
                <a:latin typeface="나눔스퀘어 ExtraBold"/>
                <a:ea typeface="나눔스퀘어 ExtraBold"/>
                <a:cs typeface="맑은 고딕"/>
                <a:sym typeface="맑은 고딕"/>
              </a:rPr>
              <a:t>주차 </a:t>
            </a: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/>
                <a:ea typeface="나눔스퀘어 ExtraBold"/>
                <a:cs typeface="맑은 고딕"/>
                <a:sym typeface="맑은 고딕"/>
              </a:rPr>
              <a:t>관리 </a:t>
            </a:r>
            <a:r>
              <a:rPr lang="ko-KR" sz="2500" b="1" i="0" u="none" strike="noStrike" cap="none" dirty="0">
                <a:solidFill>
                  <a:srgbClr val="595959"/>
                </a:solidFill>
                <a:latin typeface="나눔스퀘어 ExtraBold"/>
                <a:ea typeface="나눔스퀘어 ExtraBold"/>
                <a:cs typeface="맑은 고딕"/>
                <a:sym typeface="맑은 고딕"/>
              </a:rPr>
              <a:t>시스템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주제 및 배경 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– </a:t>
            </a: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주제 선정 동기</a:t>
            </a:r>
            <a:endParaRPr sz="1400" b="0" i="0" u="none" strike="noStrike" cap="none" dirty="0">
              <a:solidFill>
                <a:srgbClr val="000000"/>
              </a:solidFill>
              <a:latin typeface="나눔스퀘어_ac Bold"/>
              <a:ea typeface="나눔스퀘어_ac Bold"/>
              <a:sym typeface="Arial"/>
            </a:endParaRPr>
          </a:p>
        </p:txBody>
      </p:sp>
      <p:grpSp>
        <p:nvGrpSpPr>
          <p:cNvPr id="138" name="Google Shape;138;p3"/>
          <p:cNvGrpSpPr/>
          <p:nvPr/>
        </p:nvGrpSpPr>
        <p:grpSpPr>
          <a:xfrm>
            <a:off x="261912" y="95879"/>
            <a:ext cx="790000" cy="1079308"/>
            <a:chOff x="4726151" y="2650904"/>
            <a:chExt cx="693961" cy="693961"/>
          </a:xfrm>
        </p:grpSpPr>
        <p:sp>
          <p:nvSpPr>
            <p:cNvPr id="139" name="Google Shape;139;p3"/>
            <p:cNvSpPr/>
            <p:nvPr/>
          </p:nvSpPr>
          <p:spPr>
            <a:xfrm>
              <a:off x="4726151" y="2650904"/>
              <a:ext cx="693961" cy="69396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5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935515" y="2856059"/>
              <a:ext cx="275233" cy="317515"/>
            </a:xfrm>
            <a:custGeom>
              <a:avLst/>
              <a:gdLst/>
              <a:ahLst/>
              <a:cxnLst/>
              <a:rect l="l" t="t" r="r" b="b"/>
              <a:pathLst>
                <a:path w="439877" h="487550" extrusionOk="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41" name="Google Shape;141;p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5766020" y="2447162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43" name="Google Shape;143;p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0104182" y="4759492"/>
            <a:ext cx="2087818" cy="210912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/>
          <p:nvPr/>
        </p:nvSpPr>
        <p:spPr>
          <a:xfrm>
            <a:off x="11132649" y="5378588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10148720" y="6211669"/>
            <a:ext cx="199749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주제 및 배경</a:t>
            </a:r>
            <a:endParaRPr sz="1400" b="0" i="0" u="none" strike="noStrike" cap="none" dirty="0">
              <a:solidFill>
                <a:srgbClr val="000000"/>
              </a:solidFill>
              <a:latin typeface="나눔스퀘어_ac Bold"/>
              <a:ea typeface="나눔스퀘어_ac Bold"/>
              <a:sym typeface="Arial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1163865" y="2155269"/>
            <a:ext cx="8468671" cy="34778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42900" lvl="8" indent="-342900">
              <a:buFontTx/>
              <a:buChar char="-"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명지대학교 주차장 답사 결과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관리 시스템의 부재로 인해 주차장이 제대로 활용되고 있지 않아 보행로에 불법 주차 중인 차량 다수 발견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8" indent="-342900">
              <a:buFontTx/>
              <a:buChar char="-"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8" indent="-342900">
              <a:buFontTx/>
              <a:buChar char="-"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입구에서 주차장 내부 빈자리를 알 수 없기 때문에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확인하기 위해 진입할 경우 협소한 주차공간으로 인해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회차가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어려움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lvl="8" indent="-342900">
              <a:buFontTx/>
              <a:buChar char="-"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8" indent="-342900">
              <a:buFontTx/>
              <a:buChar char="-"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운전자가 주차 전 주차장 빈자리 여부를 파악할 필요성이 있다고 생각함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lvl="8" indent="-342900">
              <a:buFontTx/>
              <a:buChar char="-"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8" indent="-342900">
              <a:buFontTx/>
              <a:buChar char="-"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명지대학교 주차 관리 시스템을 만들기로 결정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8" indent="-342900">
              <a:buFontTx/>
              <a:buChar char="-"/>
              <a:defRPr/>
            </a:pPr>
            <a:endParaRPr lang="en-US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8" indent="-342900">
              <a:buFontTx/>
              <a:buChar char="-"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주차장이 차세대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모빌리티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플랫폼으로 주목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FF0502-C692-3768-5BA1-A7940687BA64}"/>
              </a:ext>
            </a:extLst>
          </p:cNvPr>
          <p:cNvSpPr txBox="1"/>
          <p:nvPr/>
        </p:nvSpPr>
        <p:spPr>
          <a:xfrm>
            <a:off x="1243942" y="141534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동기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어플리케이션 제작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실내 주차장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2" name="Google Shape;462;p4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46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46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46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46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9" name="Google Shape;46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9971" y="0"/>
            <a:ext cx="1612029" cy="163217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6"/>
          <p:cNvSpPr txBox="1"/>
          <p:nvPr/>
        </p:nvSpPr>
        <p:spPr>
          <a:xfrm>
            <a:off x="4423702" y="2039078"/>
            <a:ext cx="5964600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실내 주차장</a:t>
            </a:r>
            <a:endParaRPr lang="en-US" altLang="ko-KR" sz="2300" dirty="0">
              <a:solidFill>
                <a:schemeClr val="dk1"/>
              </a:solidFill>
            </a:endParaRPr>
          </a:p>
          <a:p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로그인을 하고 주차장 관리 서비스에 접속하면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왼쪽과 같이 화면이 나타난다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명지대학교 실내 주차장 버튼을 누르면</a:t>
            </a:r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실내 주차장의 전체 잔여 자리 수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장애인 주차 구역 잔여 자리 수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구역 잔여 자리 수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잔여 자리 수가 나타난다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주차장에 설치된 센서를 통해 실시간으로 잔여 자리를 확인 후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 있으면 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비어 있음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주차를 하면 그 자리가 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중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변경된다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81267F-9330-AA5E-4C79-4BD33879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66" y="1747397"/>
            <a:ext cx="2586013" cy="5015314"/>
          </a:xfrm>
          <a:prstGeom prst="rect">
            <a:avLst/>
          </a:prstGeom>
        </p:spPr>
      </p:pic>
      <p:sp>
        <p:nvSpPr>
          <p:cNvPr id="15" name="Google Shape;355;p14">
            <a:extLst>
              <a:ext uri="{FF2B5EF4-FFF2-40B4-BE49-F238E27FC236}">
                <a16:creationId xmlns:a16="http://schemas.microsoft.com/office/drawing/2014/main" id="{08719E9B-3554-78DD-20AA-698E2A1B8AB6}"/>
              </a:ext>
            </a:extLst>
          </p:cNvPr>
          <p:cNvSpPr txBox="1"/>
          <p:nvPr/>
        </p:nvSpPr>
        <p:spPr>
          <a:xfrm>
            <a:off x="1058083" y="1170555"/>
            <a:ext cx="86761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실내 주차장 서비스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기대효과 및 개선사항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기대효과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355;p14">
            <a:extLst>
              <a:ext uri="{FF2B5EF4-FFF2-40B4-BE49-F238E27FC236}">
                <a16:creationId xmlns:a16="http://schemas.microsoft.com/office/drawing/2014/main" id="{B53437E5-1135-92D7-4F2E-C65B2188919E}"/>
              </a:ext>
            </a:extLst>
          </p:cNvPr>
          <p:cNvSpPr txBox="1"/>
          <p:nvPr/>
        </p:nvSpPr>
        <p:spPr>
          <a:xfrm>
            <a:off x="1163866" y="1632179"/>
            <a:ext cx="8552534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lvl="0"/>
            <a:r>
              <a:rPr lang="ko-KR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이 프로젝트의 목표는 평소 사용하는 주차장의 단점들을 보완하기 위해서 만든 프로젝트이다.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lvl="0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lvl="0"/>
            <a:r>
              <a:rPr lang="ko-KR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시중 주차장 </a:t>
            </a:r>
            <a:r>
              <a:rPr lang="ko-KR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어플들은</a:t>
            </a:r>
            <a:r>
              <a:rPr lang="ko-KR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크게 3가지의 단점이 존재하는데 즉각적인 정보 변화와 위치의 부정확성, 요금 결제의 오류가 있다.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lvl="0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lvl="0"/>
            <a:r>
              <a:rPr lang="ko-KR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이 단점들의 공통점은 즉각적인 정보 인식인데 </a:t>
            </a:r>
            <a:r>
              <a:rPr lang="ko-KR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아두이노의</a:t>
            </a:r>
            <a:r>
              <a:rPr lang="ko-KR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센서 인식과 블루투스의 신호 속도를 맞추어 정보 변화의 속도와 안정성을 강화하였고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lvl="0"/>
            <a:r>
              <a:rPr lang="ko-KR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위치의 정확성을 위해 앱에 구글 지도를 연결하여 정확성을 높였다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.</a:t>
            </a:r>
          </a:p>
          <a:p>
            <a:pPr fontAlgn="base" latinLnBrk="0"/>
            <a:endParaRPr lang="en-US" altLang="ko-KR" sz="1800" dirty="0"/>
          </a:p>
        </p:txBody>
      </p:sp>
      <p:pic>
        <p:nvPicPr>
          <p:cNvPr id="14" name="Google Shape;160;p4">
            <a:extLst>
              <a:ext uri="{FF2B5EF4-FFF2-40B4-BE49-F238E27FC236}">
                <a16:creationId xmlns:a16="http://schemas.microsoft.com/office/drawing/2014/main" id="{6CA391EB-8956-F4D4-AFCD-16F75A1D5B45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0104182" y="4748878"/>
            <a:ext cx="2087818" cy="2109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61;p4">
            <a:extLst>
              <a:ext uri="{FF2B5EF4-FFF2-40B4-BE49-F238E27FC236}">
                <a16:creationId xmlns:a16="http://schemas.microsoft.com/office/drawing/2014/main" id="{794777B7-81B9-5996-213C-2837E5F44BE4}"/>
              </a:ext>
            </a:extLst>
          </p:cNvPr>
          <p:cNvSpPr txBox="1"/>
          <p:nvPr/>
        </p:nvSpPr>
        <p:spPr>
          <a:xfrm>
            <a:off x="9811387" y="6301193"/>
            <a:ext cx="2501475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</a:t>
            </a:r>
            <a:r>
              <a:rPr lang="ko-KR" altLang="en-US" sz="1800" dirty="0">
                <a:solidFill>
                  <a:schemeClr val="lt1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기대효과 및 개선사항</a:t>
            </a:r>
            <a:endParaRPr sz="1400" b="0" i="0" u="none" strike="noStrike" cap="none" dirty="0">
              <a:solidFill>
                <a:srgbClr val="000000"/>
              </a:solidFill>
              <a:latin typeface="나눔스퀘어_ac Bold"/>
              <a:ea typeface="나눔스퀘어_ac Bold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B5E4EC-947B-738B-EE1B-16F9D6DA5C44}"/>
              </a:ext>
            </a:extLst>
          </p:cNvPr>
          <p:cNvSpPr txBox="1"/>
          <p:nvPr/>
        </p:nvSpPr>
        <p:spPr>
          <a:xfrm>
            <a:off x="6962503" y="2685221"/>
            <a:ext cx="179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cs typeface="Aharoni" panose="02010803020104030203" pitchFamily="2" charset="-79"/>
              </a:rPr>
              <a:t>    기대효과</a:t>
            </a:r>
          </a:p>
        </p:txBody>
      </p:sp>
      <p:sp>
        <p:nvSpPr>
          <p:cNvPr id="22" name="자유형 22">
            <a:extLst>
              <a:ext uri="{FF2B5EF4-FFF2-40B4-BE49-F238E27FC236}">
                <a16:creationId xmlns:a16="http://schemas.microsoft.com/office/drawing/2014/main" id="{40576817-C22E-857E-C15A-BDBECCA337F2}"/>
              </a:ext>
            </a:extLst>
          </p:cNvPr>
          <p:cNvSpPr>
            <a:spLocks/>
          </p:cNvSpPr>
          <p:nvPr/>
        </p:nvSpPr>
        <p:spPr bwMode="auto">
          <a:xfrm>
            <a:off x="10909691" y="5378457"/>
            <a:ext cx="738853" cy="70473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E712D5-798D-A91C-BF0D-A3B72023921B}"/>
              </a:ext>
            </a:extLst>
          </p:cNvPr>
          <p:cNvSpPr/>
          <p:nvPr/>
        </p:nvSpPr>
        <p:spPr>
          <a:xfrm>
            <a:off x="259538" y="96047"/>
            <a:ext cx="790000" cy="10793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285F386D-8C5E-F2F2-7A24-E32DB0177AD3}"/>
              </a:ext>
            </a:extLst>
          </p:cNvPr>
          <p:cNvSpPr>
            <a:spLocks/>
          </p:cNvSpPr>
          <p:nvPr/>
        </p:nvSpPr>
        <p:spPr bwMode="auto">
          <a:xfrm>
            <a:off x="364178" y="457200"/>
            <a:ext cx="492558" cy="458283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78178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기대효과 및 개선사항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추가 개선 사항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351;p12">
            <a:extLst>
              <a:ext uri="{FF2B5EF4-FFF2-40B4-BE49-F238E27FC236}">
                <a16:creationId xmlns:a16="http://schemas.microsoft.com/office/drawing/2014/main" id="{91BB092F-040D-112C-A522-914CEC866F9F}"/>
              </a:ext>
            </a:extLst>
          </p:cNvPr>
          <p:cNvSpPr txBox="1"/>
          <p:nvPr/>
        </p:nvSpPr>
        <p:spPr>
          <a:xfrm>
            <a:off x="1049538" y="1271402"/>
            <a:ext cx="9883836" cy="578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개선 사항</a:t>
            </a:r>
            <a:endParaRPr lang="en-US" altLang="ko-KR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altLang="ko-KR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 강화</a:t>
            </a:r>
            <a:endParaRPr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endParaRPr lang="en-US" altLang="ko-KR" sz="2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자체 전력을 5v를 낼 수 있지만 최대 출력 전력은 500mv 밖에 안된다. 그러나 차단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 역할을 하는 </a:t>
            </a:r>
            <a:r>
              <a:rPr lang="ko-KR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서보모터가</a:t>
            </a:r>
            <a:r>
              <a:rPr 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400mv를 사용하여 </a:t>
            </a:r>
            <a:r>
              <a:rPr lang="ko-KR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</a:t>
            </a:r>
            <a:r>
              <a:rPr 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작동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다른 센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</a:t>
            </a:r>
            <a:r>
              <a:rPr 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특히 블루투스 연결이 안될 때가 있는데 이를 개선하기 위해 충전기를 포함한 외부 전력을 공급해야 할 것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2.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연동기능 강화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아두이노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자체 전력은 제한적인데 센서들이 많으면 많을수록 사용 가능한 전력이 작아지므로 외부와 연결이 가능한 센서들의 기능이 불안정하기 때문에 외부로부터 전력을 공급받을 수 없다면 연동을 할 수 있는 기능을 강화해야 할 것이다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.</a:t>
            </a:r>
            <a:endParaRPr lang="ko-KR" altLang="en-US" sz="22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CF17063-B96A-67B0-1912-E6AE75DC1E17}"/>
              </a:ext>
            </a:extLst>
          </p:cNvPr>
          <p:cNvSpPr/>
          <p:nvPr/>
        </p:nvSpPr>
        <p:spPr>
          <a:xfrm>
            <a:off x="259538" y="96047"/>
            <a:ext cx="790000" cy="10793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자유형 23">
            <a:extLst>
              <a:ext uri="{FF2B5EF4-FFF2-40B4-BE49-F238E27FC236}">
                <a16:creationId xmlns:a16="http://schemas.microsoft.com/office/drawing/2014/main" id="{FB919DEE-C3B5-092E-6F8D-ABE0609EC70C}"/>
              </a:ext>
            </a:extLst>
          </p:cNvPr>
          <p:cNvSpPr>
            <a:spLocks/>
          </p:cNvSpPr>
          <p:nvPr/>
        </p:nvSpPr>
        <p:spPr bwMode="auto">
          <a:xfrm>
            <a:off x="364178" y="457200"/>
            <a:ext cx="492558" cy="458283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63076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기대효과 및 개선사항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상용화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355;p14"/>
          <p:cNvSpPr txBox="1"/>
          <p:nvPr/>
        </p:nvSpPr>
        <p:spPr>
          <a:xfrm>
            <a:off x="1049538" y="1497904"/>
            <a:ext cx="8698469" cy="624782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fontAlgn="base"/>
            <a:r>
              <a:rPr lang="ko-KR" alt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명지대학교 주차관리 시스템이 상용화 되려면</a:t>
            </a:r>
            <a:r>
              <a:rPr lang="en-US" altLang="ko-KR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어떤 센서와 통신을 사용해야 할까</a:t>
            </a:r>
            <a:r>
              <a:rPr lang="en-US" altLang="ko-KR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>
              <a:defRPr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60GHz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주파수의 ‘레이더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(Radar)’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센서로 주 정차 관리를 실시간으로 제어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센서는 주차장의 바닥 면에 설치되어 전자기파를 발사해 그 전파가 대상 물체에서 반사되어 돌아오는 반향파를 수신해 물체를 식별하거나 물체의 위치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움직이는 속도 등을 탐지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98%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높은 검지 정확도에 따라 차량의 주차를 정확하게 인식함으로써 차량 외 물체의 오인식을 방지하고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 방식으로 설치와 유지보수가 용이한 것이 장점</a:t>
            </a:r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망’ 을 이용한 저렴한 요금제 통신방식을 활용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  <a:defRPr/>
            </a:pPr>
            <a:endParaRPr lang="en-US" altLang="ko-KR" sz="1600" dirty="0"/>
          </a:p>
          <a:p>
            <a:pPr marL="342900" indent="-342900">
              <a:buAutoNum type="arabicPeriod"/>
              <a:defRPr/>
            </a:pPr>
            <a:endParaRPr lang="en-US" altLang="ko-KR" sz="1600" dirty="0"/>
          </a:p>
          <a:p>
            <a:pPr marL="342900" indent="-342900">
              <a:buAutoNum type="arabicPeriod"/>
              <a:defRPr/>
            </a:pPr>
            <a:endParaRPr lang="en-US" altLang="ko-KR" sz="1600" dirty="0"/>
          </a:p>
          <a:p>
            <a:pPr marL="342900" indent="-342900">
              <a:buAutoNum type="arabicPeriod"/>
              <a:defRPr/>
            </a:pPr>
            <a:endParaRPr lang="en-US" altLang="ko-KR" sz="1600" dirty="0"/>
          </a:p>
          <a:p>
            <a:pPr marL="0" indent="0">
              <a:buNone/>
              <a:defRPr/>
            </a:pPr>
            <a:endParaRPr lang="ko-KR" altLang="en-US" sz="1600" dirty="0"/>
          </a:p>
          <a:p>
            <a:pPr marL="342900" indent="-342900">
              <a:buAutoNum type="arabicPeriod"/>
              <a:defRPr/>
            </a:pPr>
            <a:endParaRPr lang="en-US" altLang="en-US" sz="1600" dirty="0"/>
          </a:p>
          <a:p>
            <a:pPr marL="342900" indent="-342900">
              <a:buAutoNum type="arabicPeriod"/>
              <a:defRPr/>
            </a:pP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14E03E6-E46E-594E-AF07-514A1E0B85D6}"/>
              </a:ext>
            </a:extLst>
          </p:cNvPr>
          <p:cNvSpPr/>
          <p:nvPr/>
        </p:nvSpPr>
        <p:spPr>
          <a:xfrm>
            <a:off x="259538" y="96047"/>
            <a:ext cx="790000" cy="10793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자유형 23">
            <a:extLst>
              <a:ext uri="{FF2B5EF4-FFF2-40B4-BE49-F238E27FC236}">
                <a16:creationId xmlns:a16="http://schemas.microsoft.com/office/drawing/2014/main" id="{0EF0DF0F-519D-7059-5AC8-77A7D5A0227E}"/>
              </a:ext>
            </a:extLst>
          </p:cNvPr>
          <p:cNvSpPr>
            <a:spLocks/>
          </p:cNvSpPr>
          <p:nvPr/>
        </p:nvSpPr>
        <p:spPr bwMode="auto">
          <a:xfrm>
            <a:off x="364178" y="457200"/>
            <a:ext cx="492558" cy="458283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56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기대효과 및 개선사항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상용화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2" name="Google Shape;355;p14"/>
          <p:cNvSpPr txBox="1"/>
          <p:nvPr/>
        </p:nvSpPr>
        <p:spPr>
          <a:xfrm>
            <a:off x="1049538" y="1497904"/>
            <a:ext cx="8698469" cy="24006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fontAlgn="base"/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스마트 주차장에 레이더 센서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(Radar)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활용되고 있다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  <a:defRPr/>
            </a:pPr>
            <a:endParaRPr lang="en-US" altLang="ko-KR" sz="1600" dirty="0"/>
          </a:p>
          <a:p>
            <a:pPr marL="342900" indent="-342900">
              <a:buAutoNum type="arabicPeriod"/>
              <a:defRPr/>
            </a:pPr>
            <a:endParaRPr lang="en-US" altLang="ko-KR" sz="1600" dirty="0"/>
          </a:p>
          <a:p>
            <a:pPr marL="342900" indent="-342900">
              <a:buAutoNum type="arabicPeriod"/>
              <a:defRPr/>
            </a:pPr>
            <a:endParaRPr lang="en-US" altLang="ko-KR" sz="1600" dirty="0"/>
          </a:p>
          <a:p>
            <a:pPr marL="342900" indent="-342900">
              <a:buAutoNum type="arabicPeriod"/>
              <a:defRPr/>
            </a:pPr>
            <a:endParaRPr lang="en-US" altLang="ko-KR" sz="1600" dirty="0"/>
          </a:p>
          <a:p>
            <a:pPr marL="0" indent="0">
              <a:buNone/>
              <a:defRPr/>
            </a:pPr>
            <a:endParaRPr lang="ko-KR" altLang="en-US" sz="1600" dirty="0"/>
          </a:p>
          <a:p>
            <a:pPr marL="342900" indent="-342900">
              <a:buAutoNum type="arabicPeriod"/>
              <a:defRPr/>
            </a:pPr>
            <a:endParaRPr lang="en-US" altLang="en-US" sz="1600" dirty="0"/>
          </a:p>
          <a:p>
            <a:pPr marL="342900" indent="-342900">
              <a:buAutoNum type="arabicPeriod"/>
              <a:defRPr/>
            </a:pP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14E03E6-E46E-594E-AF07-514A1E0B85D6}"/>
              </a:ext>
            </a:extLst>
          </p:cNvPr>
          <p:cNvSpPr/>
          <p:nvPr/>
        </p:nvSpPr>
        <p:spPr>
          <a:xfrm>
            <a:off x="259538" y="96047"/>
            <a:ext cx="790000" cy="10793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자유형 23">
            <a:extLst>
              <a:ext uri="{FF2B5EF4-FFF2-40B4-BE49-F238E27FC236}">
                <a16:creationId xmlns:a16="http://schemas.microsoft.com/office/drawing/2014/main" id="{0EF0DF0F-519D-7059-5AC8-77A7D5A0227E}"/>
              </a:ext>
            </a:extLst>
          </p:cNvPr>
          <p:cNvSpPr>
            <a:spLocks/>
          </p:cNvSpPr>
          <p:nvPr/>
        </p:nvSpPr>
        <p:spPr bwMode="auto">
          <a:xfrm>
            <a:off x="364178" y="457200"/>
            <a:ext cx="492558" cy="458283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8CBC13-CBD1-2DEA-5E15-91D37B1C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66" y="1977256"/>
            <a:ext cx="6263598" cy="46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206737-4F4A-4F08-A84D-47DA4844F0AD}"/>
              </a:ext>
            </a:extLst>
          </p:cNvPr>
          <p:cNvSpPr/>
          <p:nvPr/>
        </p:nvSpPr>
        <p:spPr>
          <a:xfrm>
            <a:off x="0" y="4382309"/>
            <a:ext cx="12192000" cy="25000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5C138C-2988-4D68-B21C-D09B7E3B5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4088" y="2036782"/>
            <a:ext cx="5883824" cy="9264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Picture 3" descr="D:\명지대 로고\Myongji_ui\Myongji-ui_BIG\5-2v3.gif">
            <a:extLst>
              <a:ext uri="{FF2B5EF4-FFF2-40B4-BE49-F238E27FC236}">
                <a16:creationId xmlns:a16="http://schemas.microsoft.com/office/drawing/2014/main" id="{6816CD5A-768B-4D7F-9C2E-D4F887A08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71509" y="4724142"/>
            <a:ext cx="1764664" cy="1767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5554532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9971" y="0"/>
            <a:ext cx="1612029" cy="163217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56136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-8635175" y="776100"/>
            <a:ext cx="235715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10521009" y="621861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문제점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1132649" y="5336196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/>
                <a:ea typeface="나눔스퀘어 ExtraBold"/>
                <a:cs typeface="맑은 고딕"/>
                <a:sym typeface="맑은 고딕"/>
              </a:rPr>
              <a:t>스마트 주차 관리 시스템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주제 및 배경 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– </a:t>
            </a: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기존 어플과의 </a:t>
            </a:r>
            <a:r>
              <a:rPr lang="ko-KR" altLang="en-US" sz="1800" b="0" i="0" u="none" strike="noStrike" cap="none" dirty="0" err="1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차별점</a:t>
            </a:r>
            <a:endParaRPr lang="ko-KR" altLang="en-US" sz="1800" b="0" i="0" u="none" strike="noStrike" cap="none" dirty="0">
              <a:solidFill>
                <a:srgbClr val="000000"/>
              </a:solidFill>
              <a:latin typeface="나눔스퀘어_ac Bold"/>
              <a:ea typeface="나눔스퀘어_ac Bold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1007654" y="4387451"/>
            <a:ext cx="224663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아이파킹</a:t>
            </a:r>
            <a:r>
              <a:rPr lang="ko-KR" sz="150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(</a:t>
            </a:r>
            <a:r>
              <a:rPr lang="ko-KR" sz="150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</a:t>
            </a:r>
            <a:r>
              <a:rPr lang="ko-KR" sz="150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Parking</a:t>
            </a:r>
            <a:r>
              <a:rPr lang="ko-KR" sz="150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)</a:t>
            </a:r>
            <a:endParaRPr sz="150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4831010" y="4387730"/>
            <a:ext cx="267053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T</a:t>
            </a:r>
            <a:r>
              <a:rPr lang="ko-KR" sz="150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Map</a:t>
            </a:r>
            <a:r>
              <a:rPr lang="ko-KR" sz="150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주차</a:t>
            </a:r>
            <a:endParaRPr sz="150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8320034" y="4387451"/>
            <a:ext cx="286431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모두의 주차장</a:t>
            </a:r>
            <a:endParaRPr sz="150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37" name="Google Shape;137;p5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135" y="2268027"/>
            <a:ext cx="3120407" cy="193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421" y="2268027"/>
            <a:ext cx="3249104" cy="193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7152" y="2271133"/>
            <a:ext cx="3249104" cy="193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BD4FFAB-9D9D-4ADF-ABD8-59473468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74" name="Google Shape;174;p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56136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-8635175" y="776100"/>
            <a:ext cx="235715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10521009" y="621861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문제점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11132649" y="5336196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주제 및 배경 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기존 어플과의 </a:t>
            </a:r>
            <a:r>
              <a:rPr lang="ko-KR" altLang="en-US" sz="1800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차별점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1168892" y="1951079"/>
            <a:ext cx="9963757" cy="32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어플의 문제점</a:t>
            </a:r>
            <a:endParaRPr lang="en-US" altLang="ko-KR" sz="23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3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만차임에도</a:t>
            </a: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불구하고 </a:t>
            </a:r>
            <a:r>
              <a:rPr lang="ko-KR" altLang="en-US" sz="23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주차권</a:t>
            </a: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구입이 가능</a:t>
            </a:r>
            <a:endParaRPr lang="en-US" altLang="ko-KR" sz="2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정산에 오류가 생겨</a:t>
            </a:r>
            <a:r>
              <a:rPr lang="en-US" altLang="ko-KR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3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주차비</a:t>
            </a: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결제 오류가 발생</a:t>
            </a:r>
            <a:endParaRPr lang="en-US" altLang="ko-KR" sz="2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/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잡다한 기능이 너무 많아서 버그가 자주 생김</a:t>
            </a:r>
            <a:r>
              <a:rPr lang="en-US" altLang="ko-KR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어플과의 </a:t>
            </a:r>
            <a:r>
              <a:rPr lang="ko-KR" altLang="en-US" sz="23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차별점</a:t>
            </a:r>
            <a:endParaRPr lang="en-US" altLang="ko-KR" sz="23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명지대학교 주차장만 관리하기 때문에</a:t>
            </a:r>
            <a:r>
              <a:rPr lang="en-US" altLang="ko-KR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버그가 적고 정확함</a:t>
            </a:r>
            <a:r>
              <a:rPr lang="en-US" altLang="ko-KR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3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에브리타임</a:t>
            </a: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앱과 연동하여 언제 어디서나 쉽게 실시간으로 주차 자리 확인 가능</a:t>
            </a:r>
            <a:endParaRPr lang="en-US" altLang="ko-KR" sz="2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 주차 자리만 표시하는 기존 어플과 달리 장애인</a:t>
            </a:r>
            <a:r>
              <a:rPr lang="en-US" altLang="ko-KR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주차자리도 표시</a:t>
            </a:r>
          </a:p>
        </p:txBody>
      </p:sp>
    </p:spTree>
    <p:extLst>
      <p:ext uri="{BB962C8B-B14F-4D97-AF65-F5344CB8AC3E}">
        <p14:creationId xmlns:p14="http://schemas.microsoft.com/office/powerpoint/2010/main" val="386325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10375620" y="6218619"/>
            <a:ext cx="17396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차별점 및 창의성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11132649" y="5378588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주제 및 배경 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기존 어플과의 </a:t>
            </a:r>
            <a:r>
              <a:rPr lang="ko-KR" altLang="en-US" sz="1800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차별점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9971" y="0"/>
            <a:ext cx="1612029" cy="163217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982923" y="1675833"/>
            <a:ext cx="9896173" cy="537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2300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차별점</a:t>
            </a:r>
            <a:r>
              <a:rPr lang="en-US" altLang="ko-KR" sz="230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 </a:t>
            </a:r>
            <a:r>
              <a:rPr lang="ko-KR" altLang="en-US" sz="230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및 창의성</a:t>
            </a:r>
            <a:endParaRPr lang="en-US" altLang="ko-KR" sz="230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명지대학교 주차장은 시중에 존재하는 어플 어디에도 나타나 있지 않고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명지대학교 주차 어플이 존재하지 않으므로 의미가 있다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정확한 정보 변화로 다른 </a:t>
            </a:r>
            <a:r>
              <a:rPr lang="ko-KR" sz="2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어플들과</a:t>
            </a:r>
            <a:r>
              <a:rPr 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달리 주차장 정보의 신뢰성을 제공한다. </a:t>
            </a:r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</a:t>
            </a:r>
            <a:r>
              <a:rPr 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정확한 위치를 표시하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 명지대학교 주차장까지 길 찾기 서비스도 제공</a:t>
            </a:r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 주차 자리만 표시하는 기존 어플과 달리 장애인</a:t>
            </a:r>
            <a:r>
              <a:rPr lang="en-US" altLang="ko-KR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주차자리도 표시한다</a:t>
            </a:r>
            <a:r>
              <a:rPr lang="en-US" altLang="ko-KR" sz="2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11132649" y="5378588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주제 및 배경 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– </a:t>
            </a:r>
            <a:r>
              <a:rPr lang="ko-KR" altLang="en-US" sz="1800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차별점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및 목표설정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9971" y="0"/>
            <a:ext cx="1612029" cy="163217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1163866" y="1233300"/>
            <a:ext cx="9471000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목표설정</a:t>
            </a:r>
            <a:endParaRPr lang="en-US" altLang="ko-KR" sz="1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명지대 학생들이 많이 사용하는</a:t>
            </a: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에브리타임</a:t>
            </a: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어플</a:t>
            </a:r>
            <a:r>
              <a:rPr lang="ko-KR" alt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연동하여</a:t>
            </a: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접근성을 높임</a:t>
            </a:r>
            <a:endParaRPr lang="en-US" altLang="ko-KR" sz="1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sz="1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만차</a:t>
            </a:r>
            <a:r>
              <a:rPr lang="en-US" alt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</a:t>
            </a:r>
            <a:r>
              <a:rPr lang="en-US" alt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전광판에 </a:t>
            </a:r>
            <a:r>
              <a:rPr lang="ko-KR" altLang="en-US" sz="1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만차임을</a:t>
            </a:r>
            <a:r>
              <a:rPr lang="ko-KR" alt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표시하고</a:t>
            </a:r>
            <a:r>
              <a:rPr lang="en-US" alt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차단바를 오픈하지 않게 하여 주차장</a:t>
            </a:r>
            <a:r>
              <a:rPr lang="en-US" alt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내의 동선을 효과적으로 제</a:t>
            </a:r>
            <a:r>
              <a:rPr lang="ko-KR" alt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</a:t>
            </a:r>
            <a:endParaRPr lang="en-US" altLang="ko-KR" sz="1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주차공간 빈자리에 장애인 전용, 전기차 세부목록을 넣어 </a:t>
            </a:r>
            <a:r>
              <a:rPr lang="ko-KR" alt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</a:t>
            </a: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용자들의 다양한 </a:t>
            </a:r>
            <a:r>
              <a:rPr lang="ko-KR" alt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상황을 고려하여 </a:t>
            </a: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편의를 </a:t>
            </a:r>
            <a:r>
              <a:rPr lang="ko-KR" alt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</a:t>
            </a:r>
            <a:endParaRPr lang="en-US" altLang="ko-KR" sz="1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일방통행의 불편함 및 사고위험 등 원활한 주차 공간 활용의 영향으로 서서히 나아질 것을 기대</a:t>
            </a:r>
            <a:endParaRPr sz="1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dirty="0">
              <a:solidFill>
                <a:schemeClr val="dk1"/>
              </a:solidFill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0B30F2D-435C-8E8D-F397-725307C0D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49" y="4352275"/>
            <a:ext cx="2203178" cy="2346412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EBD5843E-787B-2AF6-205C-29638ECB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879" y="4411122"/>
            <a:ext cx="1341121" cy="229799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4BEC790-0F89-34DC-DFD6-15541C111CE6}"/>
              </a:ext>
            </a:extLst>
          </p:cNvPr>
          <p:cNvSpPr/>
          <p:nvPr/>
        </p:nvSpPr>
        <p:spPr>
          <a:xfrm>
            <a:off x="5844577" y="5262265"/>
            <a:ext cx="703954" cy="5099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0104182" y="4759492"/>
            <a:ext cx="2087818" cy="210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6769" y="4107152"/>
            <a:ext cx="2251951" cy="2024816"/>
          </a:xfrm>
          <a:prstGeom prst="rect">
            <a:avLst/>
          </a:prstGeom>
        </p:spPr>
      </p:pic>
      <p:sp>
        <p:nvSpPr>
          <p:cNvPr id="156" name="Google Shape;156;p4"/>
          <p:cNvSpPr/>
          <p:nvPr/>
        </p:nvSpPr>
        <p:spPr>
          <a:xfrm>
            <a:off x="245025" y="96047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500" b="0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1163865" y="96047"/>
            <a:ext cx="4965161" cy="10412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ct val="25000"/>
              <a:defRPr/>
            </a:pPr>
            <a:r>
              <a:rPr lang="ko-KR" altLang="en-US" sz="1800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부품 및 회로설계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참고자료</a:t>
            </a:r>
            <a:endParaRPr lang="ko-KR" altLang="en-US" sz="1800" dirty="0">
              <a:latin typeface="나눔스퀘어_ac Bold"/>
              <a:ea typeface="나눔스퀘어_ac Bold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부품 및 회로설계</a:t>
            </a:r>
            <a:endParaRPr sz="1400" b="0" i="0" u="none" strike="noStrike" cap="none" dirty="0">
              <a:solidFill>
                <a:srgbClr val="000000"/>
              </a:solidFill>
              <a:latin typeface="나눔스퀘어_ac Bold"/>
              <a:ea typeface="나눔스퀘어_ac Bold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6" name="Google Shape;193;p5">
            <a:hlinkClick r:id="rId6"/>
          </p:cNvPr>
          <p:cNvSpPr txBox="1"/>
          <p:nvPr/>
        </p:nvSpPr>
        <p:spPr>
          <a:xfrm>
            <a:off x="849379" y="1338554"/>
            <a:ext cx="6204563" cy="9694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lvl="0">
              <a:buSzPct val="25000"/>
              <a:defRPr/>
            </a:pPr>
            <a:r>
              <a:rPr lang="ko-KR" altLang="en-US" sz="20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/>
                <a:sym typeface="맑은 고딕"/>
              </a:rPr>
              <a:t>유튜브</a:t>
            </a:r>
            <a:r>
              <a:rPr lang="en-US" altLang="ko-KR" sz="24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/>
                <a:sym typeface="맑은 고딕"/>
              </a:rPr>
              <a:t> </a:t>
            </a:r>
          </a:p>
          <a:p>
            <a:pPr lvl="0">
              <a:buSzPct val="25000"/>
              <a:defRPr/>
            </a:pPr>
            <a:r>
              <a:rPr lang="ko-KR" sz="1600" b="0" i="0" u="sng" strike="noStrike" cap="none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/>
                <a:sym typeface="맑은 고딕"/>
                <a:hlinkClick r:id="rId6"/>
              </a:rPr>
              <a:t>https://www.youtube.com/watch?v=cHIoKyDPbas</a:t>
            </a:r>
            <a:endParaRPr lang="ko-KR" sz="1600" b="0" i="0" u="sng" strike="noStrike" cap="none" dirty="0">
              <a:solidFill>
                <a:schemeClr val="hlin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ko-KR" sz="1500" b="0" i="0" u="sng" strike="noStrike" cap="none" dirty="0">
              <a:solidFill>
                <a:schemeClr val="hlink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6" name="Google Shape;193;p5"/>
          <p:cNvSpPr txBox="1"/>
          <p:nvPr/>
        </p:nvSpPr>
        <p:spPr>
          <a:xfrm>
            <a:off x="849379" y="2460548"/>
            <a:ext cx="4550944" cy="16003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>
              <a:buSzPct val="25000"/>
              <a:defRPr/>
            </a:pPr>
            <a:r>
              <a:rPr lang="ko-KR" altLang="en-US" sz="20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/>
                <a:sym typeface="맑은 고딕"/>
              </a:rPr>
              <a:t>개인 블로그</a:t>
            </a:r>
            <a:endParaRPr lang="en-US" sz="2000" b="0" i="0" u="sng" strike="noStrike" cap="none" dirty="0">
              <a:solidFill>
                <a:schemeClr val="hlin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/>
              <a:sym typeface="맑은 고딕"/>
              <a:hlinkClick r:id="rId7"/>
            </a:endParaRPr>
          </a:p>
          <a:p>
            <a:pPr>
              <a:buSzPct val="25000"/>
              <a:defRPr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/>
                <a:sym typeface="맑은 고딕"/>
                <a:hlinkClick r:id="rId7"/>
              </a:rPr>
              <a:t>https://openstory.tistory.com/52</a:t>
            </a:r>
            <a:endParaRPr lang="en-US" sz="1600" b="0" i="0" u="sng" strike="noStrike" cap="none" dirty="0">
              <a:solidFill>
                <a:schemeClr val="hlin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/>
              <a:sym typeface="맑은 고딕"/>
            </a:endParaRPr>
          </a:p>
          <a:p>
            <a:pPr>
              <a:buSzPct val="25000"/>
              <a:defRPr/>
            </a:pPr>
            <a:endParaRPr lang="en-US" sz="1600" u="sng" dirty="0">
              <a:solidFill>
                <a:schemeClr val="hlin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/>
              <a:sym typeface="맑은 고딕"/>
            </a:endParaRPr>
          </a:p>
          <a:p>
            <a:pPr>
              <a:buSzPct val="25000"/>
              <a:defRPr/>
            </a:pPr>
            <a:r>
              <a:rPr lang="en-US" altLang="ko-KR" sz="1600" u="sng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/>
                <a:sym typeface="맑은 고딕"/>
                <a:hlinkClick r:id="rId8"/>
              </a:rPr>
              <a:t>https://youuse.tistory.com/6</a:t>
            </a:r>
            <a:r>
              <a:rPr lang="en-US" altLang="ko-KR" sz="1600" u="sng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"/>
                <a:sym typeface="맑은 고딕"/>
              </a:rPr>
              <a:t>1</a:t>
            </a:r>
          </a:p>
          <a:p>
            <a:pPr>
              <a:buSzPct val="25000"/>
              <a:defRPr/>
            </a:pPr>
            <a:endParaRPr lang="en-US" sz="1500" b="0" i="0" u="sng" strike="noStrike" cap="none" dirty="0">
              <a:solidFill>
                <a:schemeClr val="hlin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sz="1500" b="0" i="0" u="sng" strike="noStrike" cap="none" dirty="0">
              <a:solidFill>
                <a:schemeClr val="hlink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7997" y="4107153"/>
            <a:ext cx="2481443" cy="2024816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457383" y="4107152"/>
            <a:ext cx="2481443" cy="2024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A472EE3-F308-49CF-B856-8DF35897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320" name="Google Shape;320;p13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스마트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부품 및 회로설계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부품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-33875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93;p5"/>
          <p:cNvSpPr txBox="1"/>
          <p:nvPr/>
        </p:nvSpPr>
        <p:spPr>
          <a:xfrm>
            <a:off x="1163866" y="1182187"/>
            <a:ext cx="1576260" cy="69634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latin typeface="나눔스퀘어_ac Bold"/>
                <a:ea typeface="나눔스퀘어_ac Bold"/>
                <a:cs typeface="맑은 고딕"/>
                <a:sym typeface="맑은 고딕"/>
              </a:rPr>
              <a:t>공통 부품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2000" b="1" dirty="0">
              <a:latin typeface="나눔스퀘어_ac Bold"/>
              <a:ea typeface="나눔스퀘어_ac Bold"/>
              <a:cs typeface="맑은 고딕"/>
              <a:sym typeface="맑은 고딕"/>
            </a:endParaRPr>
          </a:p>
        </p:txBody>
      </p:sp>
      <p:grpSp>
        <p:nvGrpSpPr>
          <p:cNvPr id="338" name="그룹 337"/>
          <p:cNvGrpSpPr/>
          <p:nvPr/>
        </p:nvGrpSpPr>
        <p:grpSpPr>
          <a:xfrm>
            <a:off x="1570680" y="1530360"/>
            <a:ext cx="3386041" cy="4570807"/>
            <a:chOff x="760041" y="1570892"/>
            <a:chExt cx="3386041" cy="4570807"/>
          </a:xfrm>
        </p:grpSpPr>
        <p:pic>
          <p:nvPicPr>
            <p:cNvPr id="331" name="그림 33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0041" y="1570892"/>
              <a:ext cx="3386041" cy="2700337"/>
            </a:xfrm>
            <a:prstGeom prst="rect">
              <a:avLst/>
            </a:prstGeom>
          </p:spPr>
        </p:pic>
        <p:sp>
          <p:nvSpPr>
            <p:cNvPr id="334" name="Google Shape;326;p13"/>
            <p:cNvSpPr txBox="1"/>
            <p:nvPr/>
          </p:nvSpPr>
          <p:spPr>
            <a:xfrm>
              <a:off x="908472" y="4225360"/>
              <a:ext cx="3074180" cy="1918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1" i="0" u="none" strike="noStrike" kern="0" cap="none" spc="0" normalizeH="0" baseline="0" dirty="0" err="1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아두이노</a:t>
              </a:r>
              <a:r>
                <a:rPr kumimoji="0" lang="ko-KR" altLang="en-US" sz="2000" b="1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 </a:t>
              </a:r>
              <a:r>
                <a:rPr kumimoji="0" lang="en-US" altLang="ko-KR" sz="2000" b="1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UNO</a:t>
              </a:r>
            </a:p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latin typeface="나눔스퀘어_ac"/>
                <a:ea typeface="나눔스퀘어_ac"/>
                <a:sym typeface="Arial"/>
              </a:endParaRPr>
            </a:p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0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가장 보편적이고 기본적인 </a:t>
              </a:r>
              <a:r>
                <a:rPr kumimoji="0" lang="ko-KR" altLang="en-US" sz="2000" b="0" i="0" u="none" strike="noStrike" kern="0" cap="none" spc="0" normalizeH="0" baseline="0" dirty="0" err="1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아두이노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 </a:t>
              </a:r>
              <a:r>
                <a:rPr kumimoji="0" lang="en-US" altLang="ko-KR" sz="2000" b="0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UNO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 사용</a:t>
              </a:r>
            </a:p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en-US" sz="2000" b="0" i="0" u="none" strike="noStrike" kern="0" cap="none" spc="0" normalizeH="0" baseline="0" dirty="0">
                <a:solidFill>
                  <a:srgbClr val="000000"/>
                </a:solidFill>
                <a:latin typeface="나눔스퀘어_ac Bold"/>
                <a:ea typeface="나눔스퀘어_ac Bold"/>
              </a:endParaRPr>
            </a:p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2000" b="0" i="0" u="none" strike="noStrike" kern="0" cap="none" spc="0" normalizeH="0" baseline="0" dirty="0">
                <a:solidFill>
                  <a:srgbClr val="000000"/>
                </a:solidFill>
                <a:latin typeface="나눔스퀘어_ac"/>
                <a:ea typeface="나눔스퀘어_ac"/>
              </a:endParaRPr>
            </a:p>
          </p:txBody>
        </p:sp>
      </p:grpSp>
      <p:grpSp>
        <p:nvGrpSpPr>
          <p:cNvPr id="337" name="그룹 336"/>
          <p:cNvGrpSpPr/>
          <p:nvPr/>
        </p:nvGrpSpPr>
        <p:grpSpPr>
          <a:xfrm>
            <a:off x="6582383" y="1797590"/>
            <a:ext cx="4330670" cy="4305923"/>
            <a:chOff x="4457581" y="1858388"/>
            <a:chExt cx="4330670" cy="4305923"/>
          </a:xfrm>
        </p:grpSpPr>
        <p:sp>
          <p:nvSpPr>
            <p:cNvPr id="335" name="Google Shape;326;p13"/>
            <p:cNvSpPr txBox="1"/>
            <p:nvPr/>
          </p:nvSpPr>
          <p:spPr>
            <a:xfrm>
              <a:off x="4457581" y="4225359"/>
              <a:ext cx="4330670" cy="19389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1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블루투스 </a:t>
              </a:r>
              <a:r>
                <a:rPr kumimoji="0" lang="en-US" altLang="ko-KR" sz="2000" b="1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HC-06</a:t>
              </a:r>
            </a:p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2000" b="0" i="0" u="none" strike="noStrike" kern="0" cap="none" spc="0" normalizeH="0" baseline="0" dirty="0">
                <a:solidFill>
                  <a:srgbClr val="000000"/>
                </a:solidFill>
                <a:latin typeface="나눔스퀘어_ac"/>
                <a:ea typeface="나눔스퀘어_ac"/>
                <a:sym typeface="Arial"/>
              </a:endParaRPr>
            </a:p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0" i="0" u="none" strike="noStrike" kern="0" cap="none" spc="0" normalizeH="0" baseline="0" dirty="0" err="1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아두이노</a:t>
              </a:r>
              <a:r>
                <a:rPr kumimoji="0" lang="ko-KR" altLang="en-US" sz="2000" b="0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 시리얼 통신을 이용하여 데이터 값을 주고 받는 용도</a:t>
              </a:r>
            </a:p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0" i="0" u="none" strike="noStrike" kern="0" cap="none" spc="0" normalizeH="0" baseline="0" dirty="0">
                  <a:solidFill>
                    <a:srgbClr val="000000"/>
                  </a:solidFill>
                  <a:latin typeface="나눔스퀘어_ac"/>
                  <a:ea typeface="나눔스퀘어_ac"/>
                  <a:sym typeface="Arial"/>
                </a:rPr>
                <a:t>앱에서 주차자리 확인을 위해 사용</a:t>
              </a:r>
            </a:p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2000" b="0" i="0" u="none" strike="noStrike" kern="0" cap="none" spc="0" normalizeH="0" baseline="0" dirty="0">
                <a:solidFill>
                  <a:srgbClr val="000000"/>
                </a:solidFill>
                <a:latin typeface="나눔스퀘어_ac"/>
                <a:ea typeface="나눔스퀘어_ac"/>
              </a:endParaRPr>
            </a:p>
          </p:txBody>
        </p:sp>
        <p:pic>
          <p:nvPicPr>
            <p:cNvPr id="336" name="그림 3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45831" y="1858388"/>
              <a:ext cx="2700337" cy="225448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06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3470</Words>
  <Application>Microsoft Office PowerPoint</Application>
  <PresentationFormat>와이드스크린</PresentationFormat>
  <Paragraphs>621</Paragraphs>
  <Slides>35</Slides>
  <Notes>34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Arial</vt:lpstr>
      <vt:lpstr>나눔스퀘어 ExtraBold</vt:lpstr>
      <vt:lpstr>나눔스퀘어_ac</vt:lpstr>
      <vt:lpstr>맑은 고딕</vt:lpstr>
      <vt:lpstr>배달의민족 주아</vt:lpstr>
      <vt:lpstr>나눔스퀘어_ac Bold</vt:lpstr>
      <vt:lpstr>맑은 고딕</vt:lpstr>
      <vt:lpstr>106_Office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3조</dc:creator>
  <cp:lastModifiedBy>김소명</cp:lastModifiedBy>
  <cp:revision>38</cp:revision>
  <dcterms:modified xsi:type="dcterms:W3CDTF">2022-10-06T16:41:15Z</dcterms:modified>
</cp:coreProperties>
</file>